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22"/>
  </p:notesMasterIdLst>
  <p:sldIdLst>
    <p:sldId id="256" r:id="rId2"/>
    <p:sldId id="257" r:id="rId3"/>
    <p:sldId id="258" r:id="rId4"/>
    <p:sldId id="260" r:id="rId5"/>
    <p:sldId id="264" r:id="rId6"/>
    <p:sldId id="261" r:id="rId7"/>
    <p:sldId id="262" r:id="rId8"/>
    <p:sldId id="263" r:id="rId9"/>
    <p:sldId id="259" r:id="rId10"/>
    <p:sldId id="265" r:id="rId11"/>
    <p:sldId id="266" r:id="rId12"/>
    <p:sldId id="267" r:id="rId13"/>
    <p:sldId id="268" r:id="rId14"/>
    <p:sldId id="269" r:id="rId15"/>
    <p:sldId id="274" r:id="rId16"/>
    <p:sldId id="270" r:id="rId17"/>
    <p:sldId id="275" r:id="rId18"/>
    <p:sldId id="271"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2157" autoAdjust="0"/>
  </p:normalViewPr>
  <p:slideViewPr>
    <p:cSldViewPr snapToGrid="0">
      <p:cViewPr varScale="1">
        <p:scale>
          <a:sx n="80" d="100"/>
          <a:sy n="80" d="100"/>
        </p:scale>
        <p:origin x="17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E077AE-3C51-4380-8C8D-C45CE0188F08}"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7A1A1E80-EB5B-40CC-ADC1-CF1E8D68DC94}">
      <dgm:prSet/>
      <dgm:spPr/>
      <dgm:t>
        <a:bodyPr/>
        <a:lstStyle/>
        <a:p>
          <a:r>
            <a:rPr lang="en-US"/>
            <a:t>Tìm hiểu các cơ sở lý thuyết của nhận diện vật thể.</a:t>
          </a:r>
        </a:p>
      </dgm:t>
    </dgm:pt>
    <dgm:pt modelId="{064FF2AE-AE90-4A17-868A-DBD0B6D17F93}" type="parTrans" cxnId="{077B058D-C835-4641-9D7A-E426F5FD1791}">
      <dgm:prSet/>
      <dgm:spPr/>
      <dgm:t>
        <a:bodyPr/>
        <a:lstStyle/>
        <a:p>
          <a:endParaRPr lang="en-US"/>
        </a:p>
      </dgm:t>
    </dgm:pt>
    <dgm:pt modelId="{6ECA5FA2-E705-4248-8876-864666956035}" type="sibTrans" cxnId="{077B058D-C835-4641-9D7A-E426F5FD1791}">
      <dgm:prSet/>
      <dgm:spPr/>
      <dgm:t>
        <a:bodyPr/>
        <a:lstStyle/>
        <a:p>
          <a:endParaRPr lang="en-US"/>
        </a:p>
      </dgm:t>
    </dgm:pt>
    <dgm:pt modelId="{6DD13EE8-E94D-4301-A141-2EC21E283DD8}">
      <dgm:prSet/>
      <dgm:spPr/>
      <dgm:t>
        <a:bodyPr/>
        <a:lstStyle/>
        <a:p>
          <a:r>
            <a:rPr lang="en-US"/>
            <a:t>Xây dựng hệ thống nhận diện các biển báo giao thông với đầu vào là ảnh tĩnh.</a:t>
          </a:r>
        </a:p>
      </dgm:t>
    </dgm:pt>
    <dgm:pt modelId="{38775D79-786D-4C0D-903F-E74166A2A98D}" type="parTrans" cxnId="{E9ACA1C1-D815-4229-99F8-B6F1E8BE62B9}">
      <dgm:prSet/>
      <dgm:spPr/>
      <dgm:t>
        <a:bodyPr/>
        <a:lstStyle/>
        <a:p>
          <a:endParaRPr lang="en-US"/>
        </a:p>
      </dgm:t>
    </dgm:pt>
    <dgm:pt modelId="{13032D48-7D02-43EB-B895-7B61967F0C5F}" type="sibTrans" cxnId="{E9ACA1C1-D815-4229-99F8-B6F1E8BE62B9}">
      <dgm:prSet/>
      <dgm:spPr/>
      <dgm:t>
        <a:bodyPr/>
        <a:lstStyle/>
        <a:p>
          <a:endParaRPr lang="en-US"/>
        </a:p>
      </dgm:t>
    </dgm:pt>
    <dgm:pt modelId="{23E0CF64-4606-40EA-9618-16D0E6BAC7B0}">
      <dgm:prSet/>
      <dgm:spPr/>
      <dgm:t>
        <a:bodyPr/>
        <a:lstStyle/>
        <a:p>
          <a:r>
            <a:rPr lang="en-US"/>
            <a:t>Phát triển lên nhận diện realtime qua camera. Ứng dụng cho hệ thống hỗ trợ lái xe thông minh và robot tự hành.</a:t>
          </a:r>
        </a:p>
      </dgm:t>
    </dgm:pt>
    <dgm:pt modelId="{371258AE-5BED-4D83-926B-C62054D1EDB9}" type="parTrans" cxnId="{8356E905-3E31-4680-9F33-0A0C7D6DFE39}">
      <dgm:prSet/>
      <dgm:spPr/>
      <dgm:t>
        <a:bodyPr/>
        <a:lstStyle/>
        <a:p>
          <a:endParaRPr lang="en-US"/>
        </a:p>
      </dgm:t>
    </dgm:pt>
    <dgm:pt modelId="{38745ADB-48CD-4407-B939-29EF08D960CB}" type="sibTrans" cxnId="{8356E905-3E31-4680-9F33-0A0C7D6DFE39}">
      <dgm:prSet/>
      <dgm:spPr/>
      <dgm:t>
        <a:bodyPr/>
        <a:lstStyle/>
        <a:p>
          <a:endParaRPr lang="en-US"/>
        </a:p>
      </dgm:t>
    </dgm:pt>
    <dgm:pt modelId="{8A16422C-E5AB-4576-AD8E-C8A7349E71C4}" type="pres">
      <dgm:prSet presAssocID="{D3E077AE-3C51-4380-8C8D-C45CE0188F08}" presName="linear" presStyleCnt="0">
        <dgm:presLayoutVars>
          <dgm:animLvl val="lvl"/>
          <dgm:resizeHandles val="exact"/>
        </dgm:presLayoutVars>
      </dgm:prSet>
      <dgm:spPr/>
    </dgm:pt>
    <dgm:pt modelId="{71EC1CBB-1710-484F-A1E5-62B19545C8AE}" type="pres">
      <dgm:prSet presAssocID="{7A1A1E80-EB5B-40CC-ADC1-CF1E8D68DC94}" presName="parentText" presStyleLbl="node1" presStyleIdx="0" presStyleCnt="3">
        <dgm:presLayoutVars>
          <dgm:chMax val="0"/>
          <dgm:bulletEnabled val="1"/>
        </dgm:presLayoutVars>
      </dgm:prSet>
      <dgm:spPr/>
    </dgm:pt>
    <dgm:pt modelId="{035A8D52-4E45-4643-8759-8598F4A91B70}" type="pres">
      <dgm:prSet presAssocID="{6ECA5FA2-E705-4248-8876-864666956035}" presName="spacer" presStyleCnt="0"/>
      <dgm:spPr/>
    </dgm:pt>
    <dgm:pt modelId="{CCEA8497-5AD3-46B4-88DE-B0C4E0171B2B}" type="pres">
      <dgm:prSet presAssocID="{6DD13EE8-E94D-4301-A141-2EC21E283DD8}" presName="parentText" presStyleLbl="node1" presStyleIdx="1" presStyleCnt="3">
        <dgm:presLayoutVars>
          <dgm:chMax val="0"/>
          <dgm:bulletEnabled val="1"/>
        </dgm:presLayoutVars>
      </dgm:prSet>
      <dgm:spPr/>
    </dgm:pt>
    <dgm:pt modelId="{20260A87-B444-4E53-8F7C-E75F57222AEA}" type="pres">
      <dgm:prSet presAssocID="{13032D48-7D02-43EB-B895-7B61967F0C5F}" presName="spacer" presStyleCnt="0"/>
      <dgm:spPr/>
    </dgm:pt>
    <dgm:pt modelId="{835B6E87-9192-4D22-BB87-EB7B8B522292}" type="pres">
      <dgm:prSet presAssocID="{23E0CF64-4606-40EA-9618-16D0E6BAC7B0}" presName="parentText" presStyleLbl="node1" presStyleIdx="2" presStyleCnt="3">
        <dgm:presLayoutVars>
          <dgm:chMax val="0"/>
          <dgm:bulletEnabled val="1"/>
        </dgm:presLayoutVars>
      </dgm:prSet>
      <dgm:spPr/>
    </dgm:pt>
  </dgm:ptLst>
  <dgm:cxnLst>
    <dgm:cxn modelId="{8356E905-3E31-4680-9F33-0A0C7D6DFE39}" srcId="{D3E077AE-3C51-4380-8C8D-C45CE0188F08}" destId="{23E0CF64-4606-40EA-9618-16D0E6BAC7B0}" srcOrd="2" destOrd="0" parTransId="{371258AE-5BED-4D83-926B-C62054D1EDB9}" sibTransId="{38745ADB-48CD-4407-B939-29EF08D960CB}"/>
    <dgm:cxn modelId="{DFFBDF18-FD68-490A-B0C4-7B432DC55868}" type="presOf" srcId="{7A1A1E80-EB5B-40CC-ADC1-CF1E8D68DC94}" destId="{71EC1CBB-1710-484F-A1E5-62B19545C8AE}" srcOrd="0" destOrd="0" presId="urn:microsoft.com/office/officeart/2005/8/layout/vList2"/>
    <dgm:cxn modelId="{0546896F-DC91-40CC-91AD-6FA0C0A5D616}" type="presOf" srcId="{23E0CF64-4606-40EA-9618-16D0E6BAC7B0}" destId="{835B6E87-9192-4D22-BB87-EB7B8B522292}" srcOrd="0" destOrd="0" presId="urn:microsoft.com/office/officeart/2005/8/layout/vList2"/>
    <dgm:cxn modelId="{CD00BB7E-E467-463D-A72C-432DE45A05B5}" type="presOf" srcId="{D3E077AE-3C51-4380-8C8D-C45CE0188F08}" destId="{8A16422C-E5AB-4576-AD8E-C8A7349E71C4}" srcOrd="0" destOrd="0" presId="urn:microsoft.com/office/officeart/2005/8/layout/vList2"/>
    <dgm:cxn modelId="{077B058D-C835-4641-9D7A-E426F5FD1791}" srcId="{D3E077AE-3C51-4380-8C8D-C45CE0188F08}" destId="{7A1A1E80-EB5B-40CC-ADC1-CF1E8D68DC94}" srcOrd="0" destOrd="0" parTransId="{064FF2AE-AE90-4A17-868A-DBD0B6D17F93}" sibTransId="{6ECA5FA2-E705-4248-8876-864666956035}"/>
    <dgm:cxn modelId="{8E31BE9F-3BD8-4986-89BC-469D83C763AF}" type="presOf" srcId="{6DD13EE8-E94D-4301-A141-2EC21E283DD8}" destId="{CCEA8497-5AD3-46B4-88DE-B0C4E0171B2B}" srcOrd="0" destOrd="0" presId="urn:microsoft.com/office/officeart/2005/8/layout/vList2"/>
    <dgm:cxn modelId="{E9ACA1C1-D815-4229-99F8-B6F1E8BE62B9}" srcId="{D3E077AE-3C51-4380-8C8D-C45CE0188F08}" destId="{6DD13EE8-E94D-4301-A141-2EC21E283DD8}" srcOrd="1" destOrd="0" parTransId="{38775D79-786D-4C0D-903F-E74166A2A98D}" sibTransId="{13032D48-7D02-43EB-B895-7B61967F0C5F}"/>
    <dgm:cxn modelId="{F2C015B4-F6C3-44EB-AD9D-898A6F296986}" type="presParOf" srcId="{8A16422C-E5AB-4576-AD8E-C8A7349E71C4}" destId="{71EC1CBB-1710-484F-A1E5-62B19545C8AE}" srcOrd="0" destOrd="0" presId="urn:microsoft.com/office/officeart/2005/8/layout/vList2"/>
    <dgm:cxn modelId="{3B295680-08E0-489E-AA4E-976B92DE897C}" type="presParOf" srcId="{8A16422C-E5AB-4576-AD8E-C8A7349E71C4}" destId="{035A8D52-4E45-4643-8759-8598F4A91B70}" srcOrd="1" destOrd="0" presId="urn:microsoft.com/office/officeart/2005/8/layout/vList2"/>
    <dgm:cxn modelId="{436334D3-9E9C-4C40-AE3E-2373F645D2F0}" type="presParOf" srcId="{8A16422C-E5AB-4576-AD8E-C8A7349E71C4}" destId="{CCEA8497-5AD3-46B4-88DE-B0C4E0171B2B}" srcOrd="2" destOrd="0" presId="urn:microsoft.com/office/officeart/2005/8/layout/vList2"/>
    <dgm:cxn modelId="{D1985D4A-F73A-4DCF-A739-E6CFCE315F68}" type="presParOf" srcId="{8A16422C-E5AB-4576-AD8E-C8A7349E71C4}" destId="{20260A87-B444-4E53-8F7C-E75F57222AEA}" srcOrd="3" destOrd="0" presId="urn:microsoft.com/office/officeart/2005/8/layout/vList2"/>
    <dgm:cxn modelId="{B7DC116D-7D15-48CF-99D8-FC48D02E855D}" type="presParOf" srcId="{8A16422C-E5AB-4576-AD8E-C8A7349E71C4}" destId="{835B6E87-9192-4D22-BB87-EB7B8B52229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03A561-4D6A-416A-B508-07F0C796974D}"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BBCF5F6B-890E-4E8F-B5FD-102B1A633551}">
      <dgm:prSet/>
      <dgm:spPr/>
      <dgm:t>
        <a:bodyPr/>
        <a:lstStyle/>
        <a:p>
          <a:r>
            <a:rPr lang="en-US"/>
            <a:t>Tìm hiểu các kỹ thuật nhận diện vật thể.</a:t>
          </a:r>
        </a:p>
      </dgm:t>
    </dgm:pt>
    <dgm:pt modelId="{44E6FA2B-5BA4-4ADB-B362-FAE798A18464}" type="parTrans" cxnId="{96CE5868-E55D-4C6E-B456-4CCA6F2A3D5E}">
      <dgm:prSet/>
      <dgm:spPr/>
      <dgm:t>
        <a:bodyPr/>
        <a:lstStyle/>
        <a:p>
          <a:endParaRPr lang="en-US"/>
        </a:p>
      </dgm:t>
    </dgm:pt>
    <dgm:pt modelId="{7AB214FC-11F2-43C8-914A-E3BA61A46F42}" type="sibTrans" cxnId="{96CE5868-E55D-4C6E-B456-4CCA6F2A3D5E}">
      <dgm:prSet/>
      <dgm:spPr/>
      <dgm:t>
        <a:bodyPr/>
        <a:lstStyle/>
        <a:p>
          <a:endParaRPr lang="en-US"/>
        </a:p>
      </dgm:t>
    </dgm:pt>
    <dgm:pt modelId="{BCA6768B-7540-44E6-9B6E-D14E27C030DC}">
      <dgm:prSet/>
      <dgm:spPr/>
      <dgm:t>
        <a:bodyPr/>
        <a:lstStyle/>
        <a:p>
          <a:r>
            <a:rPr lang="en-US"/>
            <a:t>Tìm hiểu mô hình mạng Nơ-ron tích chập.</a:t>
          </a:r>
        </a:p>
      </dgm:t>
    </dgm:pt>
    <dgm:pt modelId="{DD1B0F20-797D-4E1A-A260-3ADC8B9C310E}" type="parTrans" cxnId="{5FF058B8-5012-480B-8F9D-D7B563113856}">
      <dgm:prSet/>
      <dgm:spPr/>
      <dgm:t>
        <a:bodyPr/>
        <a:lstStyle/>
        <a:p>
          <a:endParaRPr lang="en-US"/>
        </a:p>
      </dgm:t>
    </dgm:pt>
    <dgm:pt modelId="{55768A53-385A-4E06-AD82-FEC31FB5DEB7}" type="sibTrans" cxnId="{5FF058B8-5012-480B-8F9D-D7B563113856}">
      <dgm:prSet/>
      <dgm:spPr/>
      <dgm:t>
        <a:bodyPr/>
        <a:lstStyle/>
        <a:p>
          <a:endParaRPr lang="en-US"/>
        </a:p>
      </dgm:t>
    </dgm:pt>
    <dgm:pt modelId="{08942E85-476C-451F-94CB-2B0EA00D9B24}">
      <dgm:prSet/>
      <dgm:spPr/>
      <dgm:t>
        <a:bodyPr/>
        <a:lstStyle/>
        <a:p>
          <a:r>
            <a:rPr lang="en-US"/>
            <a:t>Tìm hiểu YOLO.</a:t>
          </a:r>
        </a:p>
      </dgm:t>
    </dgm:pt>
    <dgm:pt modelId="{4722AA47-6F36-49A0-8C12-BEEF31441510}" type="parTrans" cxnId="{340621B5-680F-4572-ABF6-68DB13BFB7A8}">
      <dgm:prSet/>
      <dgm:spPr/>
      <dgm:t>
        <a:bodyPr/>
        <a:lstStyle/>
        <a:p>
          <a:endParaRPr lang="en-US"/>
        </a:p>
      </dgm:t>
    </dgm:pt>
    <dgm:pt modelId="{BF26BF7D-965C-45D7-8294-8B088DA12D80}" type="sibTrans" cxnId="{340621B5-680F-4572-ABF6-68DB13BFB7A8}">
      <dgm:prSet/>
      <dgm:spPr/>
      <dgm:t>
        <a:bodyPr/>
        <a:lstStyle/>
        <a:p>
          <a:endParaRPr lang="en-US"/>
        </a:p>
      </dgm:t>
    </dgm:pt>
    <dgm:pt modelId="{CC04D57F-CE55-4A65-BE1E-DE44F55CD717}">
      <dgm:prSet/>
      <dgm:spPr/>
      <dgm:t>
        <a:bodyPr/>
        <a:lstStyle/>
        <a:p>
          <a:r>
            <a:rPr lang="en-US"/>
            <a:t>Tìm kiếm, thu thập dữ liệu cho việc huấn luyện mô hình mông muốn.</a:t>
          </a:r>
        </a:p>
      </dgm:t>
    </dgm:pt>
    <dgm:pt modelId="{91728ABC-A474-48DF-BDEF-4A7625AF9967}" type="parTrans" cxnId="{BC63F84F-4B23-40D9-AE31-2A2F668D921E}">
      <dgm:prSet/>
      <dgm:spPr/>
      <dgm:t>
        <a:bodyPr/>
        <a:lstStyle/>
        <a:p>
          <a:endParaRPr lang="en-US"/>
        </a:p>
      </dgm:t>
    </dgm:pt>
    <dgm:pt modelId="{1376C3E9-3DF2-4B5A-BB1F-DF208BFA326D}" type="sibTrans" cxnId="{BC63F84F-4B23-40D9-AE31-2A2F668D921E}">
      <dgm:prSet/>
      <dgm:spPr/>
      <dgm:t>
        <a:bodyPr/>
        <a:lstStyle/>
        <a:p>
          <a:endParaRPr lang="en-US"/>
        </a:p>
      </dgm:t>
    </dgm:pt>
    <dgm:pt modelId="{C159C773-C9DD-4DEB-B079-74A3C06F4AF1}">
      <dgm:prSet/>
      <dgm:spPr/>
      <dgm:t>
        <a:bodyPr/>
        <a:lstStyle/>
        <a:p>
          <a:r>
            <a:rPr lang="en-US"/>
            <a:t>Kiểm tra, đánh giá mô hình.</a:t>
          </a:r>
        </a:p>
      </dgm:t>
    </dgm:pt>
    <dgm:pt modelId="{B3F751B1-E0B5-41AC-9007-E7C544A82DB4}" type="parTrans" cxnId="{A2CC34A6-BF22-45C9-A9F0-2AA6BDDEE6AC}">
      <dgm:prSet/>
      <dgm:spPr/>
      <dgm:t>
        <a:bodyPr/>
        <a:lstStyle/>
        <a:p>
          <a:endParaRPr lang="en-US"/>
        </a:p>
      </dgm:t>
    </dgm:pt>
    <dgm:pt modelId="{4236E5DE-C780-40EA-BEEC-8549962457F2}" type="sibTrans" cxnId="{A2CC34A6-BF22-45C9-A9F0-2AA6BDDEE6AC}">
      <dgm:prSet/>
      <dgm:spPr/>
      <dgm:t>
        <a:bodyPr/>
        <a:lstStyle/>
        <a:p>
          <a:endParaRPr lang="en-US"/>
        </a:p>
      </dgm:t>
    </dgm:pt>
    <dgm:pt modelId="{D4BC41C9-8715-4261-8093-BD62E34A7FB0}" type="pres">
      <dgm:prSet presAssocID="{9103A561-4D6A-416A-B508-07F0C796974D}" presName="diagram" presStyleCnt="0">
        <dgm:presLayoutVars>
          <dgm:dir/>
          <dgm:resizeHandles val="exact"/>
        </dgm:presLayoutVars>
      </dgm:prSet>
      <dgm:spPr/>
    </dgm:pt>
    <dgm:pt modelId="{8A3BC1EA-F0A9-4681-A13C-CE17D30D917E}" type="pres">
      <dgm:prSet presAssocID="{BBCF5F6B-890E-4E8F-B5FD-102B1A633551}" presName="node" presStyleLbl="node1" presStyleIdx="0" presStyleCnt="5">
        <dgm:presLayoutVars>
          <dgm:bulletEnabled val="1"/>
        </dgm:presLayoutVars>
      </dgm:prSet>
      <dgm:spPr/>
    </dgm:pt>
    <dgm:pt modelId="{E387A623-32F5-4C88-B1F4-55D3E827CA48}" type="pres">
      <dgm:prSet presAssocID="{7AB214FC-11F2-43C8-914A-E3BA61A46F42}" presName="sibTrans" presStyleCnt="0"/>
      <dgm:spPr/>
    </dgm:pt>
    <dgm:pt modelId="{EF118E57-7E7B-4647-A31E-3206F6AA7EFE}" type="pres">
      <dgm:prSet presAssocID="{BCA6768B-7540-44E6-9B6E-D14E27C030DC}" presName="node" presStyleLbl="node1" presStyleIdx="1" presStyleCnt="5">
        <dgm:presLayoutVars>
          <dgm:bulletEnabled val="1"/>
        </dgm:presLayoutVars>
      </dgm:prSet>
      <dgm:spPr/>
    </dgm:pt>
    <dgm:pt modelId="{0D0BD8E4-69FC-4BC4-B776-38E226FB0678}" type="pres">
      <dgm:prSet presAssocID="{55768A53-385A-4E06-AD82-FEC31FB5DEB7}" presName="sibTrans" presStyleCnt="0"/>
      <dgm:spPr/>
    </dgm:pt>
    <dgm:pt modelId="{20FDAC79-25AC-4D37-9597-F43C7C0B1303}" type="pres">
      <dgm:prSet presAssocID="{08942E85-476C-451F-94CB-2B0EA00D9B24}" presName="node" presStyleLbl="node1" presStyleIdx="2" presStyleCnt="5">
        <dgm:presLayoutVars>
          <dgm:bulletEnabled val="1"/>
        </dgm:presLayoutVars>
      </dgm:prSet>
      <dgm:spPr/>
    </dgm:pt>
    <dgm:pt modelId="{8320A2B7-AA6E-4195-9DAA-1B5B0570441A}" type="pres">
      <dgm:prSet presAssocID="{BF26BF7D-965C-45D7-8294-8B088DA12D80}" presName="sibTrans" presStyleCnt="0"/>
      <dgm:spPr/>
    </dgm:pt>
    <dgm:pt modelId="{5BCF449A-1691-4A60-9023-C7CC8047C797}" type="pres">
      <dgm:prSet presAssocID="{CC04D57F-CE55-4A65-BE1E-DE44F55CD717}" presName="node" presStyleLbl="node1" presStyleIdx="3" presStyleCnt="5">
        <dgm:presLayoutVars>
          <dgm:bulletEnabled val="1"/>
        </dgm:presLayoutVars>
      </dgm:prSet>
      <dgm:spPr/>
    </dgm:pt>
    <dgm:pt modelId="{A05F3511-C41D-47CD-B0E3-9F3F95A0D6A8}" type="pres">
      <dgm:prSet presAssocID="{1376C3E9-3DF2-4B5A-BB1F-DF208BFA326D}" presName="sibTrans" presStyleCnt="0"/>
      <dgm:spPr/>
    </dgm:pt>
    <dgm:pt modelId="{BDE5241E-0237-4F5C-AF35-D575186A8E5D}" type="pres">
      <dgm:prSet presAssocID="{C159C773-C9DD-4DEB-B079-74A3C06F4AF1}" presName="node" presStyleLbl="node1" presStyleIdx="4" presStyleCnt="5">
        <dgm:presLayoutVars>
          <dgm:bulletEnabled val="1"/>
        </dgm:presLayoutVars>
      </dgm:prSet>
      <dgm:spPr/>
    </dgm:pt>
  </dgm:ptLst>
  <dgm:cxnLst>
    <dgm:cxn modelId="{96CE5868-E55D-4C6E-B456-4CCA6F2A3D5E}" srcId="{9103A561-4D6A-416A-B508-07F0C796974D}" destId="{BBCF5F6B-890E-4E8F-B5FD-102B1A633551}" srcOrd="0" destOrd="0" parTransId="{44E6FA2B-5BA4-4ADB-B362-FAE798A18464}" sibTransId="{7AB214FC-11F2-43C8-914A-E3BA61A46F42}"/>
    <dgm:cxn modelId="{07A4824F-F5BB-40EB-8922-1162A22216DB}" type="presOf" srcId="{08942E85-476C-451F-94CB-2B0EA00D9B24}" destId="{20FDAC79-25AC-4D37-9597-F43C7C0B1303}" srcOrd="0" destOrd="0" presId="urn:microsoft.com/office/officeart/2005/8/layout/default"/>
    <dgm:cxn modelId="{BC63F84F-4B23-40D9-AE31-2A2F668D921E}" srcId="{9103A561-4D6A-416A-B508-07F0C796974D}" destId="{CC04D57F-CE55-4A65-BE1E-DE44F55CD717}" srcOrd="3" destOrd="0" parTransId="{91728ABC-A474-48DF-BDEF-4A7625AF9967}" sibTransId="{1376C3E9-3DF2-4B5A-BB1F-DF208BFA326D}"/>
    <dgm:cxn modelId="{AE3CDA86-4FAA-4512-8FED-76DA9874B190}" type="presOf" srcId="{9103A561-4D6A-416A-B508-07F0C796974D}" destId="{D4BC41C9-8715-4261-8093-BD62E34A7FB0}" srcOrd="0" destOrd="0" presId="urn:microsoft.com/office/officeart/2005/8/layout/default"/>
    <dgm:cxn modelId="{CF10EB9C-B67B-44FD-B5F4-FD96351ABB10}" type="presOf" srcId="{BBCF5F6B-890E-4E8F-B5FD-102B1A633551}" destId="{8A3BC1EA-F0A9-4681-A13C-CE17D30D917E}" srcOrd="0" destOrd="0" presId="urn:microsoft.com/office/officeart/2005/8/layout/default"/>
    <dgm:cxn modelId="{A2CC34A6-BF22-45C9-A9F0-2AA6BDDEE6AC}" srcId="{9103A561-4D6A-416A-B508-07F0C796974D}" destId="{C159C773-C9DD-4DEB-B079-74A3C06F4AF1}" srcOrd="4" destOrd="0" parTransId="{B3F751B1-E0B5-41AC-9007-E7C544A82DB4}" sibTransId="{4236E5DE-C780-40EA-BEEC-8549962457F2}"/>
    <dgm:cxn modelId="{340621B5-680F-4572-ABF6-68DB13BFB7A8}" srcId="{9103A561-4D6A-416A-B508-07F0C796974D}" destId="{08942E85-476C-451F-94CB-2B0EA00D9B24}" srcOrd="2" destOrd="0" parTransId="{4722AA47-6F36-49A0-8C12-BEEF31441510}" sibTransId="{BF26BF7D-965C-45D7-8294-8B088DA12D80}"/>
    <dgm:cxn modelId="{5FF058B8-5012-480B-8F9D-D7B563113856}" srcId="{9103A561-4D6A-416A-B508-07F0C796974D}" destId="{BCA6768B-7540-44E6-9B6E-D14E27C030DC}" srcOrd="1" destOrd="0" parTransId="{DD1B0F20-797D-4E1A-A260-3ADC8B9C310E}" sibTransId="{55768A53-385A-4E06-AD82-FEC31FB5DEB7}"/>
    <dgm:cxn modelId="{7EF17FD1-8D88-4638-86FE-C0876317003F}" type="presOf" srcId="{C159C773-C9DD-4DEB-B079-74A3C06F4AF1}" destId="{BDE5241E-0237-4F5C-AF35-D575186A8E5D}" srcOrd="0" destOrd="0" presId="urn:microsoft.com/office/officeart/2005/8/layout/default"/>
    <dgm:cxn modelId="{E23B1DED-FD79-4531-A216-D5E1EFA921CB}" type="presOf" srcId="{CC04D57F-CE55-4A65-BE1E-DE44F55CD717}" destId="{5BCF449A-1691-4A60-9023-C7CC8047C797}" srcOrd="0" destOrd="0" presId="urn:microsoft.com/office/officeart/2005/8/layout/default"/>
    <dgm:cxn modelId="{3A77A5F8-0D6C-4CE9-8DB0-344D1C962E0B}" type="presOf" srcId="{BCA6768B-7540-44E6-9B6E-D14E27C030DC}" destId="{EF118E57-7E7B-4647-A31E-3206F6AA7EFE}" srcOrd="0" destOrd="0" presId="urn:microsoft.com/office/officeart/2005/8/layout/default"/>
    <dgm:cxn modelId="{663CBDEB-A701-4C2C-A927-F8E3BC811208}" type="presParOf" srcId="{D4BC41C9-8715-4261-8093-BD62E34A7FB0}" destId="{8A3BC1EA-F0A9-4681-A13C-CE17D30D917E}" srcOrd="0" destOrd="0" presId="urn:microsoft.com/office/officeart/2005/8/layout/default"/>
    <dgm:cxn modelId="{7C940435-303F-48EC-B949-CE4FFED6FDE6}" type="presParOf" srcId="{D4BC41C9-8715-4261-8093-BD62E34A7FB0}" destId="{E387A623-32F5-4C88-B1F4-55D3E827CA48}" srcOrd="1" destOrd="0" presId="urn:microsoft.com/office/officeart/2005/8/layout/default"/>
    <dgm:cxn modelId="{DE5B15CE-2D0D-429C-A27D-4402375AFEC0}" type="presParOf" srcId="{D4BC41C9-8715-4261-8093-BD62E34A7FB0}" destId="{EF118E57-7E7B-4647-A31E-3206F6AA7EFE}" srcOrd="2" destOrd="0" presId="urn:microsoft.com/office/officeart/2005/8/layout/default"/>
    <dgm:cxn modelId="{3A8952CF-FD66-4E04-80C4-F3C5CE12A7EE}" type="presParOf" srcId="{D4BC41C9-8715-4261-8093-BD62E34A7FB0}" destId="{0D0BD8E4-69FC-4BC4-B776-38E226FB0678}" srcOrd="3" destOrd="0" presId="urn:microsoft.com/office/officeart/2005/8/layout/default"/>
    <dgm:cxn modelId="{9DE98ABD-38C9-4369-A8DC-45EBA1F9F14F}" type="presParOf" srcId="{D4BC41C9-8715-4261-8093-BD62E34A7FB0}" destId="{20FDAC79-25AC-4D37-9597-F43C7C0B1303}" srcOrd="4" destOrd="0" presId="urn:microsoft.com/office/officeart/2005/8/layout/default"/>
    <dgm:cxn modelId="{9157EA4D-FE2C-4577-BDAB-F59ADA0450E3}" type="presParOf" srcId="{D4BC41C9-8715-4261-8093-BD62E34A7FB0}" destId="{8320A2B7-AA6E-4195-9DAA-1B5B0570441A}" srcOrd="5" destOrd="0" presId="urn:microsoft.com/office/officeart/2005/8/layout/default"/>
    <dgm:cxn modelId="{970B0E65-B575-4598-976D-D92F063A8D9F}" type="presParOf" srcId="{D4BC41C9-8715-4261-8093-BD62E34A7FB0}" destId="{5BCF449A-1691-4A60-9023-C7CC8047C797}" srcOrd="6" destOrd="0" presId="urn:microsoft.com/office/officeart/2005/8/layout/default"/>
    <dgm:cxn modelId="{B00392E6-615E-4092-8321-58FA3A039F41}" type="presParOf" srcId="{D4BC41C9-8715-4261-8093-BD62E34A7FB0}" destId="{A05F3511-C41D-47CD-B0E3-9F3F95A0D6A8}" srcOrd="7" destOrd="0" presId="urn:microsoft.com/office/officeart/2005/8/layout/default"/>
    <dgm:cxn modelId="{0B7AA137-BD57-43D1-A5FC-9608873E2E5B}" type="presParOf" srcId="{D4BC41C9-8715-4261-8093-BD62E34A7FB0}" destId="{BDE5241E-0237-4F5C-AF35-D575186A8E5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1CBB-1710-484F-A1E5-62B19545C8AE}">
      <dsp:nvSpPr>
        <dsp:cNvPr id="0" name=""/>
        <dsp:cNvSpPr/>
      </dsp:nvSpPr>
      <dsp:spPr>
        <a:xfrm>
          <a:off x="0" y="555450"/>
          <a:ext cx="6034656" cy="146103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Tìm hiểu các cơ sở lý thuyết của nhận diện vật thể.</a:t>
          </a:r>
        </a:p>
      </dsp:txBody>
      <dsp:txXfrm>
        <a:off x="71322" y="626772"/>
        <a:ext cx="5892012" cy="1318393"/>
      </dsp:txXfrm>
    </dsp:sp>
    <dsp:sp modelId="{CCEA8497-5AD3-46B4-88DE-B0C4E0171B2B}">
      <dsp:nvSpPr>
        <dsp:cNvPr id="0" name=""/>
        <dsp:cNvSpPr/>
      </dsp:nvSpPr>
      <dsp:spPr>
        <a:xfrm>
          <a:off x="0" y="2085608"/>
          <a:ext cx="6034656" cy="1461037"/>
        </a:xfrm>
        <a:prstGeom prst="roundRect">
          <a:avLst/>
        </a:prstGeom>
        <a:gradFill rotWithShape="0">
          <a:gsLst>
            <a:gs pos="0">
              <a:schemeClr val="accent2">
                <a:hueOff val="-744422"/>
                <a:satOff val="-288"/>
                <a:lumOff val="3530"/>
                <a:alphaOff val="0"/>
                <a:satMod val="103000"/>
                <a:lumMod val="102000"/>
                <a:tint val="94000"/>
              </a:schemeClr>
            </a:gs>
            <a:gs pos="50000">
              <a:schemeClr val="accent2">
                <a:hueOff val="-744422"/>
                <a:satOff val="-288"/>
                <a:lumOff val="3530"/>
                <a:alphaOff val="0"/>
                <a:satMod val="110000"/>
                <a:lumMod val="100000"/>
                <a:shade val="100000"/>
              </a:schemeClr>
            </a:gs>
            <a:gs pos="100000">
              <a:schemeClr val="accent2">
                <a:hueOff val="-744422"/>
                <a:satOff val="-288"/>
                <a:lumOff val="3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Xây dựng hệ thống nhận diện các biển báo giao thông với đầu vào là ảnh tĩnh.</a:t>
          </a:r>
        </a:p>
      </dsp:txBody>
      <dsp:txXfrm>
        <a:off x="71322" y="2156930"/>
        <a:ext cx="5892012" cy="1318393"/>
      </dsp:txXfrm>
    </dsp:sp>
    <dsp:sp modelId="{835B6E87-9192-4D22-BB87-EB7B8B522292}">
      <dsp:nvSpPr>
        <dsp:cNvPr id="0" name=""/>
        <dsp:cNvSpPr/>
      </dsp:nvSpPr>
      <dsp:spPr>
        <a:xfrm>
          <a:off x="0" y="3615765"/>
          <a:ext cx="6034656" cy="1461037"/>
        </a:xfrm>
        <a:prstGeom prst="roundRect">
          <a:avLst/>
        </a:prstGeom>
        <a:gradFill rotWithShape="0">
          <a:gsLst>
            <a:gs pos="0">
              <a:schemeClr val="accent2">
                <a:hueOff val="-1488843"/>
                <a:satOff val="-577"/>
                <a:lumOff val="7059"/>
                <a:alphaOff val="0"/>
                <a:satMod val="103000"/>
                <a:lumMod val="102000"/>
                <a:tint val="94000"/>
              </a:schemeClr>
            </a:gs>
            <a:gs pos="50000">
              <a:schemeClr val="accent2">
                <a:hueOff val="-1488843"/>
                <a:satOff val="-577"/>
                <a:lumOff val="7059"/>
                <a:alphaOff val="0"/>
                <a:satMod val="110000"/>
                <a:lumMod val="100000"/>
                <a:shade val="100000"/>
              </a:schemeClr>
            </a:gs>
            <a:gs pos="100000">
              <a:schemeClr val="accent2">
                <a:hueOff val="-1488843"/>
                <a:satOff val="-577"/>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Phát triển lên nhận diện realtime qua camera. Ứng dụng cho hệ thống hỗ trợ lái xe thông minh và robot tự hành.</a:t>
          </a:r>
        </a:p>
      </dsp:txBody>
      <dsp:txXfrm>
        <a:off x="71322" y="3687087"/>
        <a:ext cx="5892012" cy="13183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BC1EA-F0A9-4681-A13C-CE17D30D917E}">
      <dsp:nvSpPr>
        <dsp:cNvPr id="0" name=""/>
        <dsp:cNvSpPr/>
      </dsp:nvSpPr>
      <dsp:spPr>
        <a:xfrm>
          <a:off x="0" y="13829"/>
          <a:ext cx="2977682" cy="178660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Tìm hiểu các kỹ thuật nhận diện vật thể.</a:t>
          </a:r>
        </a:p>
      </dsp:txBody>
      <dsp:txXfrm>
        <a:off x="0" y="13829"/>
        <a:ext cx="2977682" cy="1786609"/>
      </dsp:txXfrm>
    </dsp:sp>
    <dsp:sp modelId="{EF118E57-7E7B-4647-A31E-3206F6AA7EFE}">
      <dsp:nvSpPr>
        <dsp:cNvPr id="0" name=""/>
        <dsp:cNvSpPr/>
      </dsp:nvSpPr>
      <dsp:spPr>
        <a:xfrm>
          <a:off x="3275450" y="13829"/>
          <a:ext cx="2977682" cy="1786609"/>
        </a:xfrm>
        <a:prstGeom prst="rect">
          <a:avLst/>
        </a:prstGeom>
        <a:gradFill rotWithShape="0">
          <a:gsLst>
            <a:gs pos="0">
              <a:schemeClr val="accent5">
                <a:hueOff val="-377764"/>
                <a:satOff val="144"/>
                <a:lumOff val="-1765"/>
                <a:alphaOff val="0"/>
                <a:satMod val="103000"/>
                <a:lumMod val="102000"/>
                <a:tint val="94000"/>
              </a:schemeClr>
            </a:gs>
            <a:gs pos="50000">
              <a:schemeClr val="accent5">
                <a:hueOff val="-377764"/>
                <a:satOff val="144"/>
                <a:lumOff val="-1765"/>
                <a:alphaOff val="0"/>
                <a:satMod val="110000"/>
                <a:lumMod val="100000"/>
                <a:shade val="100000"/>
              </a:schemeClr>
            </a:gs>
            <a:gs pos="100000">
              <a:schemeClr val="accent5">
                <a:hueOff val="-377764"/>
                <a:satOff val="144"/>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Tìm hiểu mô hình mạng Nơ-ron tích chập.</a:t>
          </a:r>
        </a:p>
      </dsp:txBody>
      <dsp:txXfrm>
        <a:off x="3275450" y="13829"/>
        <a:ext cx="2977682" cy="1786609"/>
      </dsp:txXfrm>
    </dsp:sp>
    <dsp:sp modelId="{20FDAC79-25AC-4D37-9597-F43C7C0B1303}">
      <dsp:nvSpPr>
        <dsp:cNvPr id="0" name=""/>
        <dsp:cNvSpPr/>
      </dsp:nvSpPr>
      <dsp:spPr>
        <a:xfrm>
          <a:off x="6550901" y="13829"/>
          <a:ext cx="2977682" cy="1786609"/>
        </a:xfrm>
        <a:prstGeom prst="rect">
          <a:avLst/>
        </a:prstGeom>
        <a:gradFill rotWithShape="0">
          <a:gsLst>
            <a:gs pos="0">
              <a:schemeClr val="accent5">
                <a:hueOff val="-755528"/>
                <a:satOff val="288"/>
                <a:lumOff val="-3530"/>
                <a:alphaOff val="0"/>
                <a:satMod val="103000"/>
                <a:lumMod val="102000"/>
                <a:tint val="94000"/>
              </a:schemeClr>
            </a:gs>
            <a:gs pos="50000">
              <a:schemeClr val="accent5">
                <a:hueOff val="-755528"/>
                <a:satOff val="288"/>
                <a:lumOff val="-3530"/>
                <a:alphaOff val="0"/>
                <a:satMod val="110000"/>
                <a:lumMod val="100000"/>
                <a:shade val="100000"/>
              </a:schemeClr>
            </a:gs>
            <a:gs pos="100000">
              <a:schemeClr val="accent5">
                <a:hueOff val="-755528"/>
                <a:satOff val="288"/>
                <a:lumOff val="-3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Tìm hiểu YOLO.</a:t>
          </a:r>
        </a:p>
      </dsp:txBody>
      <dsp:txXfrm>
        <a:off x="6550901" y="13829"/>
        <a:ext cx="2977682" cy="1786609"/>
      </dsp:txXfrm>
    </dsp:sp>
    <dsp:sp modelId="{5BCF449A-1691-4A60-9023-C7CC8047C797}">
      <dsp:nvSpPr>
        <dsp:cNvPr id="0" name=""/>
        <dsp:cNvSpPr/>
      </dsp:nvSpPr>
      <dsp:spPr>
        <a:xfrm>
          <a:off x="1637725" y="2098207"/>
          <a:ext cx="2977682" cy="1786609"/>
        </a:xfrm>
        <a:prstGeom prst="rect">
          <a:avLst/>
        </a:prstGeom>
        <a:gradFill rotWithShape="0">
          <a:gsLst>
            <a:gs pos="0">
              <a:schemeClr val="accent5">
                <a:hueOff val="-1133292"/>
                <a:satOff val="433"/>
                <a:lumOff val="-5294"/>
                <a:alphaOff val="0"/>
                <a:satMod val="103000"/>
                <a:lumMod val="102000"/>
                <a:tint val="94000"/>
              </a:schemeClr>
            </a:gs>
            <a:gs pos="50000">
              <a:schemeClr val="accent5">
                <a:hueOff val="-1133292"/>
                <a:satOff val="433"/>
                <a:lumOff val="-5294"/>
                <a:alphaOff val="0"/>
                <a:satMod val="110000"/>
                <a:lumMod val="100000"/>
                <a:shade val="100000"/>
              </a:schemeClr>
            </a:gs>
            <a:gs pos="100000">
              <a:schemeClr val="accent5">
                <a:hueOff val="-1133292"/>
                <a:satOff val="433"/>
                <a:lumOff val="-5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Tìm kiếm, thu thập dữ liệu cho việc huấn luyện mô hình mông muốn.</a:t>
          </a:r>
        </a:p>
      </dsp:txBody>
      <dsp:txXfrm>
        <a:off x="1637725" y="2098207"/>
        <a:ext cx="2977682" cy="1786609"/>
      </dsp:txXfrm>
    </dsp:sp>
    <dsp:sp modelId="{BDE5241E-0237-4F5C-AF35-D575186A8E5D}">
      <dsp:nvSpPr>
        <dsp:cNvPr id="0" name=""/>
        <dsp:cNvSpPr/>
      </dsp:nvSpPr>
      <dsp:spPr>
        <a:xfrm>
          <a:off x="4913176" y="2098207"/>
          <a:ext cx="2977682" cy="1786609"/>
        </a:xfrm>
        <a:prstGeom prst="rect">
          <a:avLst/>
        </a:prstGeom>
        <a:gradFill rotWithShape="0">
          <a:gsLst>
            <a:gs pos="0">
              <a:schemeClr val="accent5">
                <a:hueOff val="-1511056"/>
                <a:satOff val="577"/>
                <a:lumOff val="-7059"/>
                <a:alphaOff val="0"/>
                <a:satMod val="103000"/>
                <a:lumMod val="102000"/>
                <a:tint val="94000"/>
              </a:schemeClr>
            </a:gs>
            <a:gs pos="50000">
              <a:schemeClr val="accent5">
                <a:hueOff val="-1511056"/>
                <a:satOff val="577"/>
                <a:lumOff val="-7059"/>
                <a:alphaOff val="0"/>
                <a:satMod val="110000"/>
                <a:lumMod val="100000"/>
                <a:shade val="100000"/>
              </a:schemeClr>
            </a:gs>
            <a:gs pos="100000">
              <a:schemeClr val="accent5">
                <a:hueOff val="-1511056"/>
                <a:satOff val="577"/>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Kiểm tra, đánh giá mô hình.</a:t>
          </a:r>
        </a:p>
      </dsp:txBody>
      <dsp:txXfrm>
        <a:off x="4913176" y="2098207"/>
        <a:ext cx="2977682" cy="17866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4F221-DB2A-4A94-9F21-76BE76C857A6}"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FFE7E-3146-468A-B1CD-E2A793F4D153}" type="slidenum">
              <a:rPr lang="en-US" smtClean="0"/>
              <a:t>‹#›</a:t>
            </a:fld>
            <a:endParaRPr lang="en-US"/>
          </a:p>
        </p:txBody>
      </p:sp>
    </p:spTree>
    <p:extLst>
      <p:ext uri="{BB962C8B-B14F-4D97-AF65-F5344CB8AC3E}">
        <p14:creationId xmlns:p14="http://schemas.microsoft.com/office/powerpoint/2010/main" val="819937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3</a:t>
            </a:fld>
            <a:endParaRPr lang="en-US"/>
          </a:p>
        </p:txBody>
      </p:sp>
    </p:spTree>
    <p:extLst>
      <p:ext uri="{BB962C8B-B14F-4D97-AF65-F5344CB8AC3E}">
        <p14:creationId xmlns:p14="http://schemas.microsoft.com/office/powerpoint/2010/main" val="4148029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14</a:t>
            </a:fld>
            <a:endParaRPr lang="en-US"/>
          </a:p>
        </p:txBody>
      </p:sp>
    </p:spTree>
    <p:extLst>
      <p:ext uri="{BB962C8B-B14F-4D97-AF65-F5344CB8AC3E}">
        <p14:creationId xmlns:p14="http://schemas.microsoft.com/office/powerpoint/2010/main" val="777490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15</a:t>
            </a:fld>
            <a:endParaRPr lang="en-US"/>
          </a:p>
        </p:txBody>
      </p:sp>
    </p:spTree>
    <p:extLst>
      <p:ext uri="{BB962C8B-B14F-4D97-AF65-F5344CB8AC3E}">
        <p14:creationId xmlns:p14="http://schemas.microsoft.com/office/powerpoint/2010/main" val="1038331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16</a:t>
            </a:fld>
            <a:endParaRPr lang="en-US"/>
          </a:p>
        </p:txBody>
      </p:sp>
    </p:spTree>
    <p:extLst>
      <p:ext uri="{BB962C8B-B14F-4D97-AF65-F5344CB8AC3E}">
        <p14:creationId xmlns:p14="http://schemas.microsoft.com/office/powerpoint/2010/main" val="195099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17</a:t>
            </a:fld>
            <a:endParaRPr lang="en-US"/>
          </a:p>
        </p:txBody>
      </p:sp>
    </p:spTree>
    <p:extLst>
      <p:ext uri="{BB962C8B-B14F-4D97-AF65-F5344CB8AC3E}">
        <p14:creationId xmlns:p14="http://schemas.microsoft.com/office/powerpoint/2010/main" val="191589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18</a:t>
            </a:fld>
            <a:endParaRPr lang="en-US"/>
          </a:p>
        </p:txBody>
      </p:sp>
    </p:spTree>
    <p:extLst>
      <p:ext uri="{BB962C8B-B14F-4D97-AF65-F5344CB8AC3E}">
        <p14:creationId xmlns:p14="http://schemas.microsoft.com/office/powerpoint/2010/main" val="274063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19</a:t>
            </a:fld>
            <a:endParaRPr lang="en-US"/>
          </a:p>
        </p:txBody>
      </p:sp>
    </p:spTree>
    <p:extLst>
      <p:ext uri="{BB962C8B-B14F-4D97-AF65-F5344CB8AC3E}">
        <p14:creationId xmlns:p14="http://schemas.microsoft.com/office/powerpoint/2010/main" val="2220868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20</a:t>
            </a:fld>
            <a:endParaRPr lang="en-US"/>
          </a:p>
        </p:txBody>
      </p:sp>
    </p:spTree>
    <p:extLst>
      <p:ext uri="{BB962C8B-B14F-4D97-AF65-F5344CB8AC3E}">
        <p14:creationId xmlns:p14="http://schemas.microsoft.com/office/powerpoint/2010/main" val="3824213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Tx/>
              <a:buChar char="-"/>
            </a:pPr>
            <a:r>
              <a:rPr lang="vi-VN" b="0" i="0" dirty="0">
                <a:solidFill>
                  <a:srgbClr val="1B1B1B"/>
                </a:solidFill>
                <a:effectLst/>
                <a:highlight>
                  <a:srgbClr val="FFFFFF"/>
                </a:highlight>
                <a:latin typeface="Open Sans" panose="020B0606030504020204" pitchFamily="34" charset="0"/>
              </a:rPr>
              <a:t>Một trong những lĩnh vực quan trọng của Trí tuệ nhân tạo (Artificial Intelligence) là thị giác máy (Computer Vision). Computer Vision là một lĩnh vực bao gồm các phương pháp thu nhận, xử lý ảnh kỹ thuật số, phân tích và nhận dạng các hình ảnh, phát hiện các đối tượng, tạo ảnh, siêu phân giải hình ảnh và nhiều hơn vậy. Object Detection có lẽ là khía cạnh sâu sắc nhất của thị giác máy do số lần sử dụng trong thực tế.</a:t>
            </a:r>
            <a:br>
              <a:rPr lang="vi-VN" dirty="0"/>
            </a:br>
            <a:r>
              <a:rPr lang="en-US" b="0" i="0" dirty="0">
                <a:solidFill>
                  <a:srgbClr val="333333"/>
                </a:solidFill>
                <a:effectLst/>
                <a:highlight>
                  <a:srgbClr val="FFFFFF"/>
                </a:highlight>
                <a:latin typeface="Helvetica Neue"/>
              </a:rPr>
              <a:t>- </a:t>
            </a:r>
            <a:r>
              <a:rPr lang="vi-VN" b="0" i="0" dirty="0">
                <a:solidFill>
                  <a:srgbClr val="1B1B1B"/>
                </a:solidFill>
                <a:effectLst/>
                <a:highlight>
                  <a:srgbClr val="FFFFFF"/>
                </a:highlight>
                <a:latin typeface="Open Sans" panose="020B0606030504020204" pitchFamily="34" charset="0"/>
              </a:rPr>
              <a:t>Object Detection đề cập đến khả năng của hệ thống máy tính và phần mềm để định vị các đối tượng trong một hình ảnh và xác định từng đối tượng. Object Detection đã được sử dụng rộng rãi để phát hiện khuôn mặt, phát hiện xe, đếm số người đi bộ, hệ thống bảo mật và xe không người lái. Có nhiều cách để nhận diện đối tượng có thể được sử dụng cũng như trong nhiều lĩnh vực thực hành. Giống như mọi công nghệ khác, một loạt các ứng dụng sáng tạo và tuyệt vời của Object Detection sẽ đến từ các lập trình viên và các nhà phát triển phần mềm.</a:t>
            </a:r>
            <a:endParaRPr lang="en-US" b="0" i="0" dirty="0">
              <a:solidFill>
                <a:srgbClr val="1B1B1B"/>
              </a:solidFill>
              <a:effectLst/>
              <a:highlight>
                <a:srgbClr val="FFFFFF"/>
              </a:highlight>
              <a:latin typeface="Open Sans" panose="020B0606030504020204" pitchFamily="34" charset="0"/>
            </a:endParaRPr>
          </a:p>
          <a:p>
            <a:pPr marL="171450" indent="-171450" algn="l">
              <a:buFontTx/>
              <a:buChar char="-"/>
            </a:pPr>
            <a:r>
              <a:rPr lang="en-US" b="0" i="0" dirty="0" err="1">
                <a:solidFill>
                  <a:srgbClr val="1B1B1B"/>
                </a:solidFill>
                <a:effectLst/>
                <a:highlight>
                  <a:srgbClr val="FFFFFF"/>
                </a:highlight>
                <a:latin typeface="Open Sans" panose="020B0606030504020204" pitchFamily="34" charset="0"/>
              </a:rPr>
              <a:t>Các</a:t>
            </a:r>
            <a:r>
              <a:rPr lang="en-US" b="0" i="0" dirty="0">
                <a:solidFill>
                  <a:srgbClr val="1B1B1B"/>
                </a:solidFill>
                <a:effectLst/>
                <a:highlight>
                  <a:srgbClr val="FFFFFF"/>
                </a:highlight>
                <a:latin typeface="Open Sans" panose="020B0606030504020204" pitchFamily="34" charset="0"/>
              </a:rPr>
              <a:t> </a:t>
            </a:r>
            <a:r>
              <a:rPr lang="en-US" b="0" i="0" dirty="0" err="1">
                <a:solidFill>
                  <a:srgbClr val="1B1B1B"/>
                </a:solidFill>
                <a:effectLst/>
                <a:highlight>
                  <a:srgbClr val="FFFFFF"/>
                </a:highlight>
                <a:latin typeface="Open Sans" panose="020B0606030504020204" pitchFamily="34" charset="0"/>
              </a:rPr>
              <a:t>mô</a:t>
            </a:r>
            <a:r>
              <a:rPr lang="en-US" b="0" i="0" dirty="0">
                <a:solidFill>
                  <a:srgbClr val="1B1B1B"/>
                </a:solidFill>
                <a:effectLst/>
                <a:highlight>
                  <a:srgbClr val="FFFFFF"/>
                </a:highlight>
                <a:latin typeface="Open Sans" panose="020B0606030504020204" pitchFamily="34" charset="0"/>
              </a:rPr>
              <a:t> </a:t>
            </a:r>
            <a:r>
              <a:rPr lang="en-US" b="0" i="0" dirty="0" err="1">
                <a:solidFill>
                  <a:srgbClr val="1B1B1B"/>
                </a:solidFill>
                <a:effectLst/>
                <a:highlight>
                  <a:srgbClr val="FFFFFF"/>
                </a:highlight>
                <a:latin typeface="Open Sans" panose="020B0606030504020204" pitchFamily="34" charset="0"/>
              </a:rPr>
              <a:t>hình</a:t>
            </a:r>
            <a:r>
              <a:rPr lang="en-US" b="0" i="0" dirty="0">
                <a:solidFill>
                  <a:srgbClr val="1B1B1B"/>
                </a:solidFill>
                <a:effectLst/>
                <a:highlight>
                  <a:srgbClr val="FFFFFF"/>
                </a:highlight>
                <a:latin typeface="Open Sans" panose="020B0606030504020204" pitchFamily="34" charset="0"/>
              </a:rPr>
              <a:t>: R-CNN, Fast R-CNN, YOLO</a:t>
            </a:r>
            <a:endParaRPr lang="vi-VN" b="0" i="0" dirty="0">
              <a:solidFill>
                <a:srgbClr val="1B1B1B"/>
              </a:solidFill>
              <a:effectLst/>
              <a:highlight>
                <a:srgbClr val="FFFFFF"/>
              </a:highlight>
              <a:latin typeface="Open Sans" panose="020B0606030504020204" pitchFamily="34" charset="0"/>
            </a:endParaRPr>
          </a:p>
          <a:p>
            <a:br>
              <a:rPr lang="vi-VN" dirty="0"/>
            </a:br>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5</a:t>
            </a:fld>
            <a:endParaRPr lang="en-US"/>
          </a:p>
        </p:txBody>
      </p:sp>
    </p:spTree>
    <p:extLst>
      <p:ext uri="{BB962C8B-B14F-4D97-AF65-F5344CB8AC3E}">
        <p14:creationId xmlns:p14="http://schemas.microsoft.com/office/powerpoint/2010/main" val="977489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Mạng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Convolutional Neural Network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còn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gọi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tắt</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là</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CNN)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ra</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đời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từ</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lâu</a:t>
            </a:r>
            <a:r>
              <a:rPr lang="en-US" sz="180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nhưng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thời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gian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gần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đây</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cùng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với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sự</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bùng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nổ</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của</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AI,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mới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gây</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sự</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chú</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ý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cho</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giới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cộng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đồng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khoa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học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cũng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như</a:t>
            </a:r>
            <a:r>
              <a:rPr lang="en-US" sz="180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chứng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minh</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được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tính</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hiệu</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quả</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mạnh</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mẽ</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của</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nó</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trong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việc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áp</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dụng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vào</a:t>
            </a:r>
            <a:r>
              <a:rPr lang="en-US" sz="180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phân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loại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và</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nhận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dạng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nhiều</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đối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tượng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trong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thực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tế</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So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với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các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phương</a:t>
            </a:r>
            <a:r>
              <a:rPr lang="en-US" sz="180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pháp</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cổ</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điển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thay</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vì</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phải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trải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qua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một</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bước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là</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Trích</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đặc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trưng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bằng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các</a:t>
            </a:r>
            <a:r>
              <a:rPr lang="en-US" sz="180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thuật</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toán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như</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SIFT, SURF,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các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bộ</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lọc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HOG, ...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Các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giải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thuật</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này</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có</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thể</a:t>
            </a:r>
            <a:r>
              <a:rPr lang="en-US" sz="180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gặp</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khó</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khăn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bị</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ảnh</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hưởng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bởi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nhiều</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điều</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kiện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lẫn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nhiễu</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Sau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đó</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tới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bước</a:t>
            </a:r>
            <a:r>
              <a:rPr lang="en-US" sz="180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phân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loại</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có</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thể</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bằng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SVM, NN, ...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thì</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CNN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tự</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nó</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xây</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dựng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những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bộ</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trích</a:t>
            </a:r>
            <a:r>
              <a:rPr lang="en-US" sz="180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đặc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trưng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thông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qua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quá</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trình</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học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từ</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dữ</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liệu</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và</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phân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lớp</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Do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đó</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CNN</a:t>
            </a:r>
            <a:r>
              <a:rPr lang="en-US" sz="180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không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chỉ</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giúp</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cho</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việc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học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dữ</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liệu</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trở</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nên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dễ</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dàng</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và</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chính</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xác</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 </a:t>
            </a:r>
            <a:r>
              <a:rPr lang="en-US" sz="1800" b="0" i="0" kern="100" dirty="0" err="1">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hơn</a:t>
            </a:r>
            <a:r>
              <a:rPr lang="en-US" sz="1800" b="0" i="0" kern="100" dirty="0">
                <a:solidFill>
                  <a:srgbClr val="000000"/>
                </a:solidFill>
                <a:effectLst/>
                <a:latin typeface="Palatino Linotype" panose="0204050205050503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6</a:t>
            </a:fld>
            <a:endParaRPr lang="en-US"/>
          </a:p>
        </p:txBody>
      </p:sp>
    </p:spTree>
    <p:extLst>
      <p:ext uri="{BB962C8B-B14F-4D97-AF65-F5344CB8AC3E}">
        <p14:creationId xmlns:p14="http://schemas.microsoft.com/office/powerpoint/2010/main" val="401927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Vì</a:t>
            </a:r>
            <a:r>
              <a:rPr lang="en-US" dirty="0"/>
              <a:t> </a:t>
            </a:r>
            <a:r>
              <a:rPr lang="en-US" dirty="0" err="1"/>
              <a:t>mỗi</a:t>
            </a:r>
            <a:r>
              <a:rPr lang="en-US" dirty="0"/>
              <a:t> </a:t>
            </a:r>
            <a:r>
              <a:rPr lang="en-US" dirty="0" err="1"/>
              <a:t>ảnh</a:t>
            </a:r>
            <a:r>
              <a:rPr lang="en-US" dirty="0"/>
              <a:t> </a:t>
            </a:r>
            <a:r>
              <a:rPr lang="en-US" dirty="0" err="1"/>
              <a:t>đặc</a:t>
            </a:r>
            <a:r>
              <a:rPr lang="en-US" dirty="0"/>
              <a:t> </a:t>
            </a:r>
            <a:r>
              <a:rPr lang="en-US" dirty="0" err="1"/>
              <a:t>trưng</a:t>
            </a:r>
            <a:r>
              <a:rPr lang="en-US" dirty="0"/>
              <a:t> </a:t>
            </a:r>
            <a:r>
              <a:rPr lang="en-US" dirty="0" err="1"/>
              <a:t>bởi</a:t>
            </a:r>
            <a:r>
              <a:rPr lang="en-US" dirty="0"/>
              <a:t> </a:t>
            </a:r>
            <a:r>
              <a:rPr lang="en-US" dirty="0" err="1"/>
              <a:t>các</a:t>
            </a:r>
            <a:r>
              <a:rPr lang="en-US" dirty="0"/>
              <a:t> </a:t>
            </a:r>
            <a:r>
              <a:rPr lang="en-US" dirty="0" err="1"/>
              <a:t>đường</a:t>
            </a:r>
            <a:r>
              <a:rPr lang="en-US" dirty="0"/>
              <a:t> </a:t>
            </a:r>
            <a:r>
              <a:rPr lang="en-US" dirty="0" err="1"/>
              <a:t>viền</a:t>
            </a:r>
            <a:r>
              <a:rPr lang="en-US" dirty="0"/>
              <a:t>, </a:t>
            </a:r>
            <a:r>
              <a:rPr lang="en-US" dirty="0" err="1"/>
              <a:t>nên</a:t>
            </a:r>
            <a:r>
              <a:rPr lang="en-US" dirty="0"/>
              <a:t> </a:t>
            </a:r>
            <a:r>
              <a:rPr lang="en-US" dirty="0" err="1"/>
              <a:t>dùng</a:t>
            </a:r>
            <a:r>
              <a:rPr lang="en-US" dirty="0"/>
              <a:t> </a:t>
            </a:r>
            <a:r>
              <a:rPr lang="en-US" dirty="0" err="1"/>
              <a:t>những</a:t>
            </a:r>
            <a:r>
              <a:rPr lang="en-US" dirty="0"/>
              <a:t> </a:t>
            </a:r>
            <a:r>
              <a:rPr lang="en-US" dirty="0" err="1"/>
              <a:t>bộ</a:t>
            </a:r>
            <a:r>
              <a:rPr lang="en-US" dirty="0"/>
              <a:t> </a:t>
            </a:r>
            <a:r>
              <a:rPr lang="en-US" dirty="0" err="1"/>
              <a:t>lọc</a:t>
            </a:r>
            <a:r>
              <a:rPr lang="en-US" dirty="0"/>
              <a:t> </a:t>
            </a:r>
            <a:r>
              <a:rPr lang="en-US" dirty="0" err="1"/>
              <a:t>lấy</a:t>
            </a:r>
            <a:r>
              <a:rPr lang="en-US" dirty="0"/>
              <a:t> </a:t>
            </a:r>
            <a:r>
              <a:rPr lang="en-US" dirty="0" err="1"/>
              <a:t>lại</a:t>
            </a:r>
            <a:r>
              <a:rPr lang="en-US" dirty="0"/>
              <a:t> </a:t>
            </a:r>
            <a:r>
              <a:rPr lang="en-US" dirty="0" err="1"/>
              <a:t>các</a:t>
            </a:r>
            <a:r>
              <a:rPr lang="en-US" dirty="0"/>
              <a:t> </a:t>
            </a:r>
            <a:r>
              <a:rPr lang="en-US" dirty="0" err="1"/>
              <a:t>đường</a:t>
            </a:r>
            <a:r>
              <a:rPr lang="en-US" dirty="0"/>
              <a:t> </a:t>
            </a:r>
            <a:r>
              <a:rPr lang="en-US" dirty="0" err="1"/>
              <a:t>dọc</a:t>
            </a:r>
            <a:r>
              <a:rPr lang="en-US" dirty="0"/>
              <a:t>, </a:t>
            </a:r>
            <a:r>
              <a:rPr lang="en-US" dirty="0" err="1"/>
              <a:t>đường</a:t>
            </a:r>
            <a:r>
              <a:rPr lang="en-US" dirty="0"/>
              <a:t> </a:t>
            </a:r>
            <a:r>
              <a:rPr lang="en-US" dirty="0" err="1"/>
              <a:t>ngang</a:t>
            </a:r>
            <a:r>
              <a:rPr lang="en-US" dirty="0"/>
              <a:t>, </a:t>
            </a:r>
            <a:r>
              <a:rPr lang="en-US" dirty="0" err="1"/>
              <a:t>đường</a:t>
            </a:r>
            <a:r>
              <a:rPr lang="en-US" dirty="0"/>
              <a:t> </a:t>
            </a:r>
            <a:r>
              <a:rPr lang="en-US" dirty="0" err="1"/>
              <a:t>tròn</a:t>
            </a:r>
            <a:r>
              <a:rPr lang="en-US" dirty="0"/>
              <a:t>, … </a:t>
            </a:r>
            <a:r>
              <a:rPr lang="en-US" dirty="0" err="1"/>
              <a:t>là</a:t>
            </a:r>
            <a:r>
              <a:rPr lang="en-US" dirty="0"/>
              <a:t> </a:t>
            </a:r>
            <a:r>
              <a:rPr lang="en-US" dirty="0" err="1"/>
              <a:t>kỹ</a:t>
            </a:r>
            <a:r>
              <a:rPr lang="en-US" dirty="0"/>
              <a:t> </a:t>
            </a:r>
            <a:r>
              <a:rPr lang="en-US" dirty="0" err="1"/>
              <a:t>thuật</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nhận</a:t>
            </a:r>
            <a:r>
              <a:rPr lang="en-US" dirty="0"/>
              <a:t> </a:t>
            </a:r>
            <a:r>
              <a:rPr lang="en-US" dirty="0" err="1"/>
              <a:t>diện</a:t>
            </a:r>
            <a:r>
              <a:rPr lang="en-US" dirty="0"/>
              <a:t> </a:t>
            </a:r>
            <a:r>
              <a:rPr lang="en-US" dirty="0" err="1"/>
              <a:t>hình</a:t>
            </a:r>
            <a:r>
              <a:rPr lang="en-US" dirty="0"/>
              <a:t> </a:t>
            </a:r>
            <a:r>
              <a:rPr lang="en-US" dirty="0" err="1"/>
              <a:t>ảnh</a:t>
            </a:r>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7</a:t>
            </a:fld>
            <a:endParaRPr lang="en-US"/>
          </a:p>
        </p:txBody>
      </p:sp>
    </p:spTree>
    <p:extLst>
      <p:ext uri="{BB962C8B-B14F-4D97-AF65-F5344CB8AC3E}">
        <p14:creationId xmlns:p14="http://schemas.microsoft.com/office/powerpoint/2010/main" val="2134804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bộ</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lọc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lớp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tổng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cực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đại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(Max pooling),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sau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khi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qua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lớp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tổng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cực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đại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kích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thước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nhỏ</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hơn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rất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bằng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¼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hốc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khi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lớp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tổng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2x2),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nhưng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đường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dọc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giữ</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nguyên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thậm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chí</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nổi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bậc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hơn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gốc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DEFFE7E-3146-468A-B1CD-E2A793F4D153}" type="slidenum">
              <a:rPr lang="en-US" smtClean="0"/>
              <a:t>8</a:t>
            </a:fld>
            <a:endParaRPr lang="en-US"/>
          </a:p>
        </p:txBody>
      </p:sp>
    </p:spTree>
    <p:extLst>
      <p:ext uri="{BB962C8B-B14F-4D97-AF65-F5344CB8AC3E}">
        <p14:creationId xmlns:p14="http://schemas.microsoft.com/office/powerpoint/2010/main" val="1022868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dirty="0">
                <a:effectLst/>
                <a:latin typeface="+mj-lt"/>
              </a:rPr>
              <a:t>Yolo là một mô hình mạng CNN cho việc phát hiện, nhận dạng, phân loại</a:t>
            </a:r>
            <a:r>
              <a:rPr lang="en-US" sz="1200" b="0" i="0" dirty="0">
                <a:effectLst/>
                <a:latin typeface="+mj-lt"/>
              </a:rPr>
              <a:t> </a:t>
            </a:r>
            <a:r>
              <a:rPr lang="vi-VN" sz="1200" b="0" i="0" dirty="0">
                <a:effectLst/>
                <a:latin typeface="+mj-lt"/>
              </a:rPr>
              <a:t>đối tượng. Yolo được tạo ra từ việc kết hợp giữa các convolutional layers</a:t>
            </a:r>
            <a:r>
              <a:rPr lang="en-US" sz="1200" b="0" i="0" dirty="0">
                <a:effectLst/>
                <a:latin typeface="+mj-lt"/>
              </a:rPr>
              <a:t> </a:t>
            </a:r>
            <a:r>
              <a:rPr lang="vi-VN" sz="1200" b="0" i="0" dirty="0">
                <a:effectLst/>
                <a:latin typeface="+mj-lt"/>
              </a:rPr>
              <a:t>và connected layers. Trong đó các convolutional layers sẽ trích xuất ra các</a:t>
            </a:r>
            <a:r>
              <a:rPr lang="en-US" sz="1200" b="0" i="0" dirty="0">
                <a:effectLst/>
                <a:latin typeface="+mj-lt"/>
              </a:rPr>
              <a:t> </a:t>
            </a:r>
            <a:r>
              <a:rPr lang="vi-VN" sz="1200" b="0" i="0" dirty="0">
                <a:effectLst/>
                <a:latin typeface="+mj-lt"/>
              </a:rPr>
              <a:t>feature của ảnh, còn full-connected layers sẽ dự đoán ra xác suất đó và tọa</a:t>
            </a:r>
            <a:r>
              <a:rPr lang="en-US" sz="1200" b="0" i="0" dirty="0">
                <a:effectLst/>
                <a:latin typeface="+mj-lt"/>
              </a:rPr>
              <a:t> </a:t>
            </a:r>
            <a:r>
              <a:rPr lang="vi-VN" sz="1200" b="0" i="0" dirty="0">
                <a:effectLst/>
                <a:latin typeface="+mj-lt"/>
              </a:rPr>
              <a:t>độ của đối tượng.</a:t>
            </a:r>
            <a:r>
              <a:rPr lang="vi-VN" sz="1200" dirty="0">
                <a:latin typeface="+mj-lt"/>
              </a:rPr>
              <a:t> </a:t>
            </a:r>
            <a:endParaRPr lang="en-US" sz="1200" dirty="0">
              <a:latin typeface="+mj-lt"/>
            </a:endParaRPr>
          </a:p>
          <a:p>
            <a:pPr algn="l"/>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10</a:t>
            </a:fld>
            <a:endParaRPr lang="en-US"/>
          </a:p>
        </p:txBody>
      </p:sp>
    </p:spTree>
    <p:extLst>
      <p:ext uri="{BB962C8B-B14F-4D97-AF65-F5344CB8AC3E}">
        <p14:creationId xmlns:p14="http://schemas.microsoft.com/office/powerpoint/2010/main" val="1068587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11</a:t>
            </a:fld>
            <a:endParaRPr lang="en-US"/>
          </a:p>
        </p:txBody>
      </p:sp>
    </p:spTree>
    <p:extLst>
      <p:ext uri="{BB962C8B-B14F-4D97-AF65-F5344CB8AC3E}">
        <p14:creationId xmlns:p14="http://schemas.microsoft.com/office/powerpoint/2010/main" val="144778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12</a:t>
            </a:fld>
            <a:endParaRPr lang="en-US"/>
          </a:p>
        </p:txBody>
      </p:sp>
    </p:spTree>
    <p:extLst>
      <p:ext uri="{BB962C8B-B14F-4D97-AF65-F5344CB8AC3E}">
        <p14:creationId xmlns:p14="http://schemas.microsoft.com/office/powerpoint/2010/main" val="353592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dirty="0">
                <a:solidFill>
                  <a:srgbClr val="000000"/>
                </a:solidFill>
                <a:effectLst/>
                <a:latin typeface="Wingdings" panose="05000000000000000000" pitchFamily="2" charset="2"/>
              </a:rPr>
              <a:t>- </a:t>
            </a:r>
            <a:r>
              <a:rPr lang="vi-VN" sz="1800" b="0" i="0" dirty="0">
                <a:solidFill>
                  <a:srgbClr val="000000"/>
                </a:solidFill>
                <a:effectLst/>
                <a:latin typeface="Palatino Linotype" panose="02040502050505030304" pitchFamily="18" charset="0"/>
              </a:rPr>
              <a:t>Mỗi class gồm 40-50 ảnh. Các bức ảnh được lấy về từ Internet và được đóng</a:t>
            </a:r>
            <a:br>
              <a:rPr lang="vi-VN" sz="1800" b="0" i="0" dirty="0">
                <a:solidFill>
                  <a:srgbClr val="000000"/>
                </a:solidFill>
                <a:effectLst/>
                <a:latin typeface="Palatino Linotype" panose="02040502050505030304" pitchFamily="18" charset="0"/>
              </a:rPr>
            </a:br>
            <a:r>
              <a:rPr lang="vi-VN" sz="1800" b="0" i="0" dirty="0">
                <a:solidFill>
                  <a:srgbClr val="000000"/>
                </a:solidFill>
                <a:effectLst/>
                <a:latin typeface="Palatino Linotype" panose="02040502050505030304" pitchFamily="18" charset="0"/>
              </a:rPr>
              <a:t>khung thủ công bằng phần mềm. Các bức ảnh là ảnh chụp biển báo ngoài</a:t>
            </a:r>
            <a:br>
              <a:rPr lang="vi-VN" sz="1800" b="0" i="0" dirty="0">
                <a:solidFill>
                  <a:srgbClr val="000000"/>
                </a:solidFill>
                <a:effectLst/>
                <a:latin typeface="Palatino Linotype" panose="02040502050505030304" pitchFamily="18" charset="0"/>
              </a:rPr>
            </a:br>
            <a:r>
              <a:rPr lang="vi-VN" sz="1800" b="0" i="0" dirty="0">
                <a:solidFill>
                  <a:srgbClr val="000000"/>
                </a:solidFill>
                <a:effectLst/>
                <a:latin typeface="Palatino Linotype" panose="02040502050505030304" pitchFamily="18" charset="0"/>
              </a:rPr>
              <a:t>trời với sự thay đổi khoảng cách xa gần, độ nghiêng, sáng tối.</a:t>
            </a:r>
            <a:br>
              <a:rPr lang="vi-VN" sz="1800" b="0" i="0" dirty="0">
                <a:solidFill>
                  <a:srgbClr val="000000"/>
                </a:solidFill>
                <a:effectLst/>
                <a:latin typeface="Palatino Linotype" panose="02040502050505030304" pitchFamily="18" charset="0"/>
              </a:rPr>
            </a:br>
            <a:r>
              <a:rPr lang="en-US" sz="1800" b="0" i="0" dirty="0">
                <a:solidFill>
                  <a:srgbClr val="000000"/>
                </a:solidFill>
                <a:effectLst/>
                <a:latin typeface="Wingdings" panose="05000000000000000000" pitchFamily="2" charset="2"/>
              </a:rPr>
              <a:t>- </a:t>
            </a:r>
            <a:r>
              <a:rPr lang="vi-VN" sz="1800" b="0" i="0" dirty="0">
                <a:solidFill>
                  <a:srgbClr val="000000"/>
                </a:solidFill>
                <a:effectLst/>
                <a:latin typeface="Palatino Linotype" panose="02040502050505030304" pitchFamily="18" charset="0"/>
              </a:rPr>
              <a:t>Tập validation của mỗi class gồ 9-10 ảnh.</a:t>
            </a:r>
            <a:r>
              <a:rPr lang="vi-VN" dirty="0"/>
              <a:t> </a:t>
            </a:r>
            <a:br>
              <a:rPr lang="vi-VN" dirty="0"/>
            </a:br>
            <a:endParaRPr lang="en-US" dirty="0"/>
          </a:p>
        </p:txBody>
      </p:sp>
      <p:sp>
        <p:nvSpPr>
          <p:cNvPr id="4" name="Slide Number Placeholder 3"/>
          <p:cNvSpPr>
            <a:spLocks noGrp="1"/>
          </p:cNvSpPr>
          <p:nvPr>
            <p:ph type="sldNum" sz="quarter" idx="5"/>
          </p:nvPr>
        </p:nvSpPr>
        <p:spPr/>
        <p:txBody>
          <a:bodyPr/>
          <a:lstStyle/>
          <a:p>
            <a:fld id="{CDEFFE7E-3146-468A-B1CD-E2A793F4D153}" type="slidenum">
              <a:rPr lang="en-US" smtClean="0"/>
              <a:t>13</a:t>
            </a:fld>
            <a:endParaRPr lang="en-US"/>
          </a:p>
        </p:txBody>
      </p:sp>
    </p:spTree>
    <p:extLst>
      <p:ext uri="{BB962C8B-B14F-4D97-AF65-F5344CB8AC3E}">
        <p14:creationId xmlns:p14="http://schemas.microsoft.com/office/powerpoint/2010/main" val="1108651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7/4/2024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6954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7/4/2024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98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7/4/2024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872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7/4/2024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477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7/4/2024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722386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7/4/2024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203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7/4/2024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4137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7/4/2024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940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7/4/2024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6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7/4/2024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192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7/4/2024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999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7/4/2024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891884126"/>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twork Technology Background">
            <a:extLst>
              <a:ext uri="{FF2B5EF4-FFF2-40B4-BE49-F238E27FC236}">
                <a16:creationId xmlns:a16="http://schemas.microsoft.com/office/drawing/2014/main" id="{B4C5CEA1-0DDF-364B-82AE-1AD47CF1E24E}"/>
              </a:ext>
            </a:extLst>
          </p:cNvPr>
          <p:cNvPicPr>
            <a:picLocks noChangeAspect="1"/>
          </p:cNvPicPr>
          <p:nvPr/>
        </p:nvPicPr>
        <p:blipFill rotWithShape="1">
          <a:blip r:embed="rId2"/>
          <a:srcRect r="-1" b="3408"/>
          <a:stretch/>
        </p:blipFill>
        <p:spPr>
          <a:xfrm>
            <a:off x="3048" y="10"/>
            <a:ext cx="12188952" cy="6857990"/>
          </a:xfrm>
          <a:prstGeom prst="rect">
            <a:avLst/>
          </a:prstGeom>
        </p:spPr>
      </p:pic>
      <p:sp>
        <p:nvSpPr>
          <p:cNvPr id="11"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A9D84D66-420E-A82F-0CDF-F308A24629D0}"/>
              </a:ext>
            </a:extLst>
          </p:cNvPr>
          <p:cNvSpPr>
            <a:spLocks noGrp="1"/>
          </p:cNvSpPr>
          <p:nvPr>
            <p:ph type="ctrTitle"/>
          </p:nvPr>
        </p:nvSpPr>
        <p:spPr>
          <a:xfrm>
            <a:off x="460264" y="596392"/>
            <a:ext cx="7218729" cy="3450844"/>
          </a:xfrm>
        </p:spPr>
        <p:txBody>
          <a:bodyPr>
            <a:normAutofit/>
          </a:bodyPr>
          <a:lstStyle/>
          <a:p>
            <a:r>
              <a:rPr lang="en-US" sz="4800" dirty="0" err="1">
                <a:latin typeface="UTM Avo" panose="02040603050506020204" pitchFamily="18" charset="0"/>
              </a:rPr>
              <a:t>Nhận</a:t>
            </a:r>
            <a:r>
              <a:rPr lang="en-US" sz="4800" dirty="0">
                <a:latin typeface="UTM Avo" panose="02040603050506020204" pitchFamily="18" charset="0"/>
              </a:rPr>
              <a:t> </a:t>
            </a:r>
            <a:r>
              <a:rPr lang="en-US" sz="4800" dirty="0" err="1">
                <a:latin typeface="UTM Avo" panose="02040603050506020204" pitchFamily="18" charset="0"/>
              </a:rPr>
              <a:t>diện</a:t>
            </a:r>
            <a:r>
              <a:rPr lang="en-US" sz="4800" dirty="0">
                <a:latin typeface="UTM Avo" panose="02040603050506020204" pitchFamily="18" charset="0"/>
              </a:rPr>
              <a:t> </a:t>
            </a:r>
            <a:r>
              <a:rPr lang="en-US" sz="4800" dirty="0" err="1">
                <a:latin typeface="UTM Avo" panose="02040603050506020204" pitchFamily="18" charset="0"/>
              </a:rPr>
              <a:t>vật</a:t>
            </a:r>
            <a:r>
              <a:rPr lang="en-US" sz="4800" dirty="0">
                <a:latin typeface="UTM Avo" panose="02040603050506020204" pitchFamily="18" charset="0"/>
              </a:rPr>
              <a:t> </a:t>
            </a:r>
            <a:r>
              <a:rPr lang="en-US" sz="4800" dirty="0" err="1">
                <a:latin typeface="UTM Avo" panose="02040603050506020204" pitchFamily="18" charset="0"/>
              </a:rPr>
              <a:t>thể</a:t>
            </a:r>
            <a:r>
              <a:rPr lang="en-US" sz="4800" dirty="0">
                <a:latin typeface="UTM Avo" panose="02040603050506020204" pitchFamily="18" charset="0"/>
              </a:rPr>
              <a:t> </a:t>
            </a:r>
            <a:r>
              <a:rPr lang="en-US" sz="4800" dirty="0" err="1">
                <a:latin typeface="UTM Avo" panose="02040603050506020204" pitchFamily="18" charset="0"/>
              </a:rPr>
              <a:t>và</a:t>
            </a:r>
            <a:r>
              <a:rPr lang="en-US" sz="4800" dirty="0">
                <a:latin typeface="UTM Avo" panose="02040603050506020204" pitchFamily="18" charset="0"/>
              </a:rPr>
              <a:t> </a:t>
            </a:r>
            <a:r>
              <a:rPr lang="en-US" sz="4800" dirty="0" err="1">
                <a:latin typeface="UTM Avo" panose="02040603050506020204" pitchFamily="18" charset="0"/>
              </a:rPr>
              <a:t>phát</a:t>
            </a:r>
            <a:r>
              <a:rPr lang="en-US" sz="4800" dirty="0">
                <a:latin typeface="UTM Avo" panose="02040603050506020204" pitchFamily="18" charset="0"/>
              </a:rPr>
              <a:t> </a:t>
            </a:r>
            <a:r>
              <a:rPr lang="en-US" sz="4800" dirty="0" err="1">
                <a:latin typeface="UTM Avo" panose="02040603050506020204" pitchFamily="18" charset="0"/>
              </a:rPr>
              <a:t>hiện</a:t>
            </a:r>
            <a:r>
              <a:rPr lang="en-US" sz="4800" dirty="0">
                <a:latin typeface="UTM Avo" panose="02040603050506020204" pitchFamily="18" charset="0"/>
              </a:rPr>
              <a:t> </a:t>
            </a:r>
            <a:r>
              <a:rPr lang="en-US" sz="4800" dirty="0" err="1">
                <a:latin typeface="UTM Avo" panose="02040603050506020204" pitchFamily="18" charset="0"/>
              </a:rPr>
              <a:t>biển</a:t>
            </a:r>
            <a:r>
              <a:rPr lang="en-US" sz="4800" dirty="0">
                <a:latin typeface="UTM Avo" panose="02040603050506020204" pitchFamily="18" charset="0"/>
              </a:rPr>
              <a:t> </a:t>
            </a:r>
            <a:r>
              <a:rPr lang="en-US" sz="4800" dirty="0" err="1">
                <a:latin typeface="UTM Avo" panose="02040603050506020204" pitchFamily="18" charset="0"/>
              </a:rPr>
              <a:t>báo</a:t>
            </a:r>
            <a:r>
              <a:rPr lang="en-US" sz="4800" dirty="0">
                <a:latin typeface="UTM Avo" panose="02040603050506020204" pitchFamily="18" charset="0"/>
              </a:rPr>
              <a:t> </a:t>
            </a:r>
            <a:r>
              <a:rPr lang="en-US" sz="4800" dirty="0" err="1">
                <a:latin typeface="UTM Avo" panose="02040603050506020204" pitchFamily="18" charset="0"/>
              </a:rPr>
              <a:t>giao</a:t>
            </a:r>
            <a:r>
              <a:rPr lang="en-US" sz="4800" dirty="0">
                <a:latin typeface="UTM Avo" panose="02040603050506020204" pitchFamily="18" charset="0"/>
              </a:rPr>
              <a:t> </a:t>
            </a:r>
            <a:r>
              <a:rPr lang="en-US" sz="4800" dirty="0" err="1">
                <a:latin typeface="UTM Avo" panose="02040603050506020204" pitchFamily="18" charset="0"/>
              </a:rPr>
              <a:t>thông</a:t>
            </a:r>
            <a:r>
              <a:rPr lang="en-US" sz="4800" dirty="0">
                <a:latin typeface="UTM Avo" panose="02040603050506020204" pitchFamily="18" charset="0"/>
              </a:rPr>
              <a:t> </a:t>
            </a:r>
            <a:r>
              <a:rPr lang="en-US" sz="4800" dirty="0" err="1">
                <a:latin typeface="UTM Avo" panose="02040603050506020204" pitchFamily="18" charset="0"/>
              </a:rPr>
              <a:t>cho</a:t>
            </a:r>
            <a:r>
              <a:rPr lang="en-US" sz="4800" dirty="0">
                <a:latin typeface="UTM Avo" panose="02040603050506020204" pitchFamily="18" charset="0"/>
              </a:rPr>
              <a:t> </a:t>
            </a:r>
            <a:r>
              <a:rPr lang="en-US" sz="4800" dirty="0" err="1">
                <a:latin typeface="UTM Avo" panose="02040603050506020204" pitchFamily="18" charset="0"/>
              </a:rPr>
              <a:t>xe</a:t>
            </a:r>
            <a:r>
              <a:rPr lang="en-US" sz="4800" dirty="0">
                <a:latin typeface="UTM Avo" panose="02040603050506020204" pitchFamily="18" charset="0"/>
              </a:rPr>
              <a:t> </a:t>
            </a:r>
            <a:br>
              <a:rPr lang="en-US" sz="4800" dirty="0">
                <a:latin typeface="UTM Avo" panose="02040603050506020204" pitchFamily="18" charset="0"/>
              </a:rPr>
            </a:br>
            <a:r>
              <a:rPr lang="en-US" sz="4800" dirty="0" err="1">
                <a:latin typeface="UTM Avo" panose="02040603050506020204" pitchFamily="18" charset="0"/>
              </a:rPr>
              <a:t>tự</a:t>
            </a:r>
            <a:r>
              <a:rPr lang="en-US" sz="4800" dirty="0">
                <a:latin typeface="UTM Avo" panose="02040603050506020204" pitchFamily="18" charset="0"/>
              </a:rPr>
              <a:t> hành</a:t>
            </a:r>
          </a:p>
        </p:txBody>
      </p:sp>
      <p:sp>
        <p:nvSpPr>
          <p:cNvPr id="3" name="Subtitle 2">
            <a:extLst>
              <a:ext uri="{FF2B5EF4-FFF2-40B4-BE49-F238E27FC236}">
                <a16:creationId xmlns:a16="http://schemas.microsoft.com/office/drawing/2014/main" id="{6FF67C08-5DA5-C8FB-1D8A-9C4F7F06D918}"/>
              </a:ext>
            </a:extLst>
          </p:cNvPr>
          <p:cNvSpPr>
            <a:spLocks noGrp="1"/>
          </p:cNvSpPr>
          <p:nvPr>
            <p:ph type="subTitle" idx="1"/>
          </p:nvPr>
        </p:nvSpPr>
        <p:spPr>
          <a:xfrm>
            <a:off x="573711" y="4954525"/>
            <a:ext cx="6404555" cy="1268984"/>
          </a:xfrm>
        </p:spPr>
        <p:txBody>
          <a:bodyPr>
            <a:normAutofit/>
          </a:bodyPr>
          <a:lstStyle/>
          <a:p>
            <a:r>
              <a:rPr lang="en-US" i="1" dirty="0" err="1"/>
              <a:t>Giảng</a:t>
            </a:r>
            <a:r>
              <a:rPr lang="en-US" i="1" dirty="0"/>
              <a:t> </a:t>
            </a:r>
            <a:r>
              <a:rPr lang="en-US" i="1" dirty="0" err="1"/>
              <a:t>viên</a:t>
            </a:r>
            <a:r>
              <a:rPr lang="en-US" i="1" dirty="0"/>
              <a:t>:</a:t>
            </a:r>
            <a:r>
              <a:rPr lang="en-US" dirty="0"/>
              <a:t> 	PGS. TS </a:t>
            </a:r>
            <a:r>
              <a:rPr lang="en-US" dirty="0" err="1"/>
              <a:t>Đoàn</a:t>
            </a:r>
            <a:r>
              <a:rPr lang="en-US" dirty="0"/>
              <a:t> Thanh </a:t>
            </a:r>
            <a:r>
              <a:rPr lang="en-US" dirty="0" err="1"/>
              <a:t>Nghị</a:t>
            </a:r>
            <a:endParaRPr lang="en-US" dirty="0"/>
          </a:p>
          <a:p>
            <a:r>
              <a:rPr lang="en-US" i="1" dirty="0" err="1"/>
              <a:t>Học</a:t>
            </a:r>
            <a:r>
              <a:rPr lang="en-US" i="1" dirty="0"/>
              <a:t> </a:t>
            </a:r>
            <a:r>
              <a:rPr lang="en-US" i="1" dirty="0" err="1"/>
              <a:t>viên</a:t>
            </a:r>
            <a:r>
              <a:rPr lang="en-US" i="1" dirty="0"/>
              <a:t>:</a:t>
            </a:r>
            <a:r>
              <a:rPr lang="en-US" dirty="0"/>
              <a:t> 	</a:t>
            </a:r>
            <a:r>
              <a:rPr lang="en-US" dirty="0" err="1"/>
              <a:t>Đinh</a:t>
            </a:r>
            <a:r>
              <a:rPr lang="en-US" dirty="0"/>
              <a:t> </a:t>
            </a:r>
            <a:r>
              <a:rPr lang="en-US" dirty="0" err="1"/>
              <a:t>Hữu</a:t>
            </a:r>
            <a:r>
              <a:rPr lang="en-US" dirty="0"/>
              <a:t> </a:t>
            </a:r>
            <a:r>
              <a:rPr lang="en-US" dirty="0" err="1"/>
              <a:t>Nhân</a:t>
            </a:r>
            <a:endParaRPr lang="en-US" dirty="0"/>
          </a:p>
        </p:txBody>
      </p:sp>
      <p:sp>
        <p:nvSpPr>
          <p:cNvPr id="16" name="Rectangle 15">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80"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79"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918227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7D40D60-A371-3746-AE79-A8A0DA64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5EC29A-9786-924D-875A-91FAF9B1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DAF9D68-5289-9194-A79B-2519E37EE011}"/>
              </a:ext>
            </a:extLst>
          </p:cNvPr>
          <p:cNvSpPr txBox="1">
            <a:spLocks/>
          </p:cNvSpPr>
          <p:nvPr/>
        </p:nvSpPr>
        <p:spPr>
          <a:xfrm>
            <a:off x="1733170" y="4641253"/>
            <a:ext cx="3853829" cy="1849586"/>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spcAft>
                <a:spcPts val="600"/>
              </a:spcAft>
            </a:pPr>
            <a:r>
              <a:rPr lang="en-US" sz="4100" b="1" kern="1200" dirty="0" err="1">
                <a:solidFill>
                  <a:schemeClr val="tx1"/>
                </a:solidFill>
                <a:latin typeface="+mj-lt"/>
                <a:ea typeface="+mj-ea"/>
                <a:cs typeface="+mj-cs"/>
              </a:rPr>
              <a:t>Cơ</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sở</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lý</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thuyết</a:t>
            </a:r>
            <a:r>
              <a:rPr lang="en-US" sz="4100" b="1" kern="1200" dirty="0">
                <a:solidFill>
                  <a:schemeClr val="tx1"/>
                </a:solidFill>
                <a:latin typeface="+mj-lt"/>
                <a:ea typeface="+mj-ea"/>
                <a:cs typeface="+mj-cs"/>
              </a:rPr>
              <a:t> – </a:t>
            </a:r>
            <a:r>
              <a:rPr lang="en-US" sz="4100" b="1" kern="1200" dirty="0" err="1">
                <a:solidFill>
                  <a:schemeClr val="tx1"/>
                </a:solidFill>
                <a:latin typeface="+mj-lt"/>
                <a:ea typeface="+mj-ea"/>
                <a:cs typeface="+mj-cs"/>
              </a:rPr>
              <a:t>Mô</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hình</a:t>
            </a:r>
            <a:r>
              <a:rPr lang="en-US" sz="4100" b="1" kern="1200" dirty="0">
                <a:solidFill>
                  <a:schemeClr val="tx1"/>
                </a:solidFill>
                <a:latin typeface="+mj-lt"/>
                <a:ea typeface="+mj-ea"/>
                <a:cs typeface="+mj-cs"/>
              </a:rPr>
              <a:t> YOLO</a:t>
            </a:r>
          </a:p>
        </p:txBody>
      </p:sp>
      <p:sp>
        <p:nvSpPr>
          <p:cNvPr id="4" name="Content Placeholder 3">
            <a:extLst>
              <a:ext uri="{FF2B5EF4-FFF2-40B4-BE49-F238E27FC236}">
                <a16:creationId xmlns:a16="http://schemas.microsoft.com/office/drawing/2014/main" id="{F2E59FE5-A249-4D7F-35EC-A4CCDB34974B}"/>
              </a:ext>
            </a:extLst>
          </p:cNvPr>
          <p:cNvSpPr>
            <a:spLocks noGrp="1"/>
          </p:cNvSpPr>
          <p:nvPr>
            <p:ph idx="1"/>
          </p:nvPr>
        </p:nvSpPr>
        <p:spPr>
          <a:xfrm>
            <a:off x="6155705" y="4202832"/>
            <a:ext cx="5264729" cy="1883335"/>
          </a:xfrm>
        </p:spPr>
        <p:txBody>
          <a:bodyPr vert="horz" lIns="91440" tIns="45720" rIns="91440" bIns="45720" rtlCol="0">
            <a:normAutofit/>
          </a:bodyPr>
          <a:lstStyle/>
          <a:p>
            <a:endParaRPr lang="en-US"/>
          </a:p>
        </p:txBody>
      </p:sp>
      <p:pic>
        <p:nvPicPr>
          <p:cNvPr id="6" name="Picture 5">
            <a:extLst>
              <a:ext uri="{FF2B5EF4-FFF2-40B4-BE49-F238E27FC236}">
                <a16:creationId xmlns:a16="http://schemas.microsoft.com/office/drawing/2014/main" id="{AED9FEF6-81BE-983A-30C5-9443A2042C7B}"/>
              </a:ext>
            </a:extLst>
          </p:cNvPr>
          <p:cNvPicPr>
            <a:picLocks noChangeAspect="1"/>
          </p:cNvPicPr>
          <p:nvPr/>
        </p:nvPicPr>
        <p:blipFill>
          <a:blip r:embed="rId3"/>
          <a:stretch>
            <a:fillRect/>
          </a:stretch>
        </p:blipFill>
        <p:spPr>
          <a:xfrm>
            <a:off x="2260435" y="333659"/>
            <a:ext cx="8801938" cy="3740824"/>
          </a:xfrm>
          <a:prstGeom prst="rect">
            <a:avLst/>
          </a:prstGeom>
        </p:spPr>
      </p:pic>
    </p:spTree>
    <p:extLst>
      <p:ext uri="{BB962C8B-B14F-4D97-AF65-F5344CB8AC3E}">
        <p14:creationId xmlns:p14="http://schemas.microsoft.com/office/powerpoint/2010/main" val="54374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DAF9D68-5289-9194-A79B-2519E37EE011}"/>
              </a:ext>
            </a:extLst>
          </p:cNvPr>
          <p:cNvSpPr txBox="1">
            <a:spLocks/>
          </p:cNvSpPr>
          <p:nvPr/>
        </p:nvSpPr>
        <p:spPr>
          <a:xfrm>
            <a:off x="4635040" y="455362"/>
            <a:ext cx="6991800" cy="155041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spcAft>
                <a:spcPts val="600"/>
              </a:spcAft>
            </a:pPr>
            <a:r>
              <a:rPr lang="en-US" b="1" kern="1200">
                <a:solidFill>
                  <a:schemeClr val="tx1"/>
                </a:solidFill>
                <a:latin typeface="+mj-lt"/>
                <a:ea typeface="+mj-ea"/>
                <a:cs typeface="+mj-cs"/>
              </a:rPr>
              <a:t>Cơ sở lý thuyết – Lý do sử dụng YOLO</a:t>
            </a:r>
          </a:p>
        </p:txBody>
      </p:sp>
      <p:pic>
        <p:nvPicPr>
          <p:cNvPr id="10" name="Picture 9" descr="Metal tic-tac-toe game pieces">
            <a:extLst>
              <a:ext uri="{FF2B5EF4-FFF2-40B4-BE49-F238E27FC236}">
                <a16:creationId xmlns:a16="http://schemas.microsoft.com/office/drawing/2014/main" id="{580C9221-01EC-94CF-6BFD-442202C92F0D}"/>
              </a:ext>
            </a:extLst>
          </p:cNvPr>
          <p:cNvPicPr>
            <a:picLocks noChangeAspect="1"/>
          </p:cNvPicPr>
          <p:nvPr/>
        </p:nvPicPr>
        <p:blipFill rotWithShape="1">
          <a:blip r:embed="rId3"/>
          <a:srcRect l="20412" r="33948"/>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16" name="Rectangle 15">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2E59FE5-A249-4D7F-35EC-A4CCDB34974B}"/>
              </a:ext>
            </a:extLst>
          </p:cNvPr>
          <p:cNvSpPr>
            <a:spLocks noGrp="1"/>
          </p:cNvSpPr>
          <p:nvPr>
            <p:ph idx="1"/>
          </p:nvPr>
        </p:nvSpPr>
        <p:spPr>
          <a:xfrm>
            <a:off x="4635040" y="2160016"/>
            <a:ext cx="6991800" cy="3926152"/>
          </a:xfrm>
        </p:spPr>
        <p:txBody>
          <a:bodyPr vert="horz" lIns="91440" tIns="45720" rIns="91440" bIns="45720" rtlCol="0">
            <a:normAutofit lnSpcReduction="10000"/>
          </a:bodyPr>
          <a:lstStyle/>
          <a:p>
            <a:pPr>
              <a:lnSpc>
                <a:spcPct val="100000"/>
              </a:lnSpc>
            </a:pPr>
            <a:r>
              <a:rPr lang="en-US"/>
              <a:t>Hỗ trợ dò tìm và nhận diện đa đối tượng trong 1 ảnh.</a:t>
            </a:r>
          </a:p>
          <a:p>
            <a:pPr>
              <a:lnSpc>
                <a:spcPct val="100000"/>
              </a:lnSpc>
            </a:pPr>
            <a:r>
              <a:rPr lang="en-US"/>
              <a:t>Hoạt động ở tốc độ khung hình cao (45 fps đến 155 fps cho phiên bản tối ưu), từ đó hỗ trợ việc nhận dạng realtime.</a:t>
            </a:r>
          </a:p>
          <a:p>
            <a:pPr>
              <a:lnSpc>
                <a:spcPct val="100000"/>
              </a:lnSpc>
            </a:pPr>
            <a:r>
              <a:rPr lang="en-US"/>
              <a:t>Có độ chính xác mô hình cao.</a:t>
            </a:r>
          </a:p>
          <a:p>
            <a:pPr>
              <a:lnSpc>
                <a:spcPct val="100000"/>
              </a:lnSpc>
            </a:pPr>
            <a:r>
              <a:rPr lang="en-US"/>
              <a:t>Được xây dụng sẵn, dễ dàng ứng dụng cho việc huấn luyện và thử nghiệm.</a:t>
            </a:r>
          </a:p>
          <a:p>
            <a:pPr>
              <a:lnSpc>
                <a:spcPct val="100000"/>
              </a:lnSpc>
            </a:pPr>
            <a:r>
              <a:rPr lang="en-US"/>
              <a:t>Luôn được cải tiến và ngày càng phổ biến trong AI và Object detection.</a:t>
            </a:r>
          </a:p>
        </p:txBody>
      </p:sp>
    </p:spTree>
    <p:extLst>
      <p:ext uri="{BB962C8B-B14F-4D97-AF65-F5344CB8AC3E}">
        <p14:creationId xmlns:p14="http://schemas.microsoft.com/office/powerpoint/2010/main" val="50842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DAF9D68-5289-9194-A79B-2519E37EE011}"/>
              </a:ext>
            </a:extLst>
          </p:cNvPr>
          <p:cNvSpPr txBox="1">
            <a:spLocks/>
          </p:cNvSpPr>
          <p:nvPr/>
        </p:nvSpPr>
        <p:spPr>
          <a:xfrm>
            <a:off x="1587501" y="455613"/>
            <a:ext cx="4581288" cy="226866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spcAft>
                <a:spcPts val="600"/>
              </a:spcAft>
            </a:pPr>
            <a:r>
              <a:rPr lang="en-US" b="1" kern="1200">
                <a:solidFill>
                  <a:schemeClr val="tx1"/>
                </a:solidFill>
                <a:latin typeface="+mj-lt"/>
                <a:ea typeface="+mj-ea"/>
                <a:cs typeface="+mj-cs"/>
              </a:rPr>
              <a:t>Hệ thống nhận diện biển báo giao thông</a:t>
            </a:r>
          </a:p>
        </p:txBody>
      </p:sp>
      <p:sp>
        <p:nvSpPr>
          <p:cNvPr id="17" name="Rectangle 16">
            <a:extLst>
              <a:ext uri="{FF2B5EF4-FFF2-40B4-BE49-F238E27FC236}">
                <a16:creationId xmlns:a16="http://schemas.microsoft.com/office/drawing/2014/main" id="{07D40D60-A371-3746-AE79-A8A0DA64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5EC29A-9786-924D-875A-91FAF9B1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3EB6A75C-2365-E0B8-4D07-B27EF7C2C628}"/>
              </a:ext>
            </a:extLst>
          </p:cNvPr>
          <p:cNvSpPr>
            <a:spLocks noGrp="1"/>
          </p:cNvSpPr>
          <p:nvPr>
            <p:ph idx="1"/>
          </p:nvPr>
        </p:nvSpPr>
        <p:spPr>
          <a:xfrm>
            <a:off x="6666895" y="455613"/>
            <a:ext cx="4963672" cy="2268667"/>
          </a:xfrm>
        </p:spPr>
        <p:txBody>
          <a:bodyPr vert="horz" lIns="91440" tIns="45720" rIns="91440" bIns="45720" rtlCol="0">
            <a:normAutofit/>
          </a:bodyPr>
          <a:lstStyle/>
          <a:p>
            <a:endParaRPr lang="en-US"/>
          </a:p>
        </p:txBody>
      </p:sp>
      <p:pic>
        <p:nvPicPr>
          <p:cNvPr id="3" name="Picture 4" descr="Ba công ty Nhật Bản thử nghiệm dùng robot tự hành để giao hàng | Công nghệ  | Vietnam+ (VietnamPlus)">
            <a:extLst>
              <a:ext uri="{FF2B5EF4-FFF2-40B4-BE49-F238E27FC236}">
                <a16:creationId xmlns:a16="http://schemas.microsoft.com/office/drawing/2014/main" id="{2F7646F2-6C3B-89C9-FD6E-A7FAC74E1B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2539"/>
          <a:stretch/>
        </p:blipFill>
        <p:spPr bwMode="auto">
          <a:xfrm>
            <a:off x="1587664" y="3085222"/>
            <a:ext cx="4955414" cy="32118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ÌM HIỂU VỀ ADAS - HỆ THỐNG HỖ TRỢ LÁI XE AN TOÀN">
            <a:extLst>
              <a:ext uri="{FF2B5EF4-FFF2-40B4-BE49-F238E27FC236}">
                <a16:creationId xmlns:a16="http://schemas.microsoft.com/office/drawing/2014/main" id="{AFA25F0B-9AEC-EB6E-E0C1-C1AE23D618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2" r="8863" b="2"/>
          <a:stretch/>
        </p:blipFill>
        <p:spPr bwMode="auto">
          <a:xfrm>
            <a:off x="6666895" y="3085222"/>
            <a:ext cx="4955421" cy="321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5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Rectangle 26">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itle 1">
            <a:extLst>
              <a:ext uri="{FF2B5EF4-FFF2-40B4-BE49-F238E27FC236}">
                <a16:creationId xmlns:a16="http://schemas.microsoft.com/office/drawing/2014/main" id="{2DAF9D68-5289-9194-A79B-2519E37EE011}"/>
              </a:ext>
            </a:extLst>
          </p:cNvPr>
          <p:cNvSpPr txBox="1">
            <a:spLocks/>
          </p:cNvSpPr>
          <p:nvPr/>
        </p:nvSpPr>
        <p:spPr>
          <a:xfrm>
            <a:off x="1388542" y="455362"/>
            <a:ext cx="3183457" cy="3392972"/>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spcAft>
                <a:spcPts val="600"/>
              </a:spcAft>
            </a:pPr>
            <a:r>
              <a:rPr lang="en-US" b="1" kern="1200">
                <a:solidFill>
                  <a:schemeClr val="tx1"/>
                </a:solidFill>
                <a:latin typeface="+mj-lt"/>
                <a:ea typeface="+mj-ea"/>
                <a:cs typeface="+mj-cs"/>
              </a:rPr>
              <a:t>Hệ thống nhận diện biển báo giao thông</a:t>
            </a:r>
          </a:p>
        </p:txBody>
      </p:sp>
      <p:sp>
        <p:nvSpPr>
          <p:cNvPr id="4" name="Content Placeholder 3">
            <a:extLst>
              <a:ext uri="{FF2B5EF4-FFF2-40B4-BE49-F238E27FC236}">
                <a16:creationId xmlns:a16="http://schemas.microsoft.com/office/drawing/2014/main" id="{FF526018-6269-79BB-1FFF-36F6F8F037B8}"/>
              </a:ext>
            </a:extLst>
          </p:cNvPr>
          <p:cNvSpPr>
            <a:spLocks/>
          </p:cNvSpPr>
          <p:nvPr/>
        </p:nvSpPr>
        <p:spPr>
          <a:xfrm>
            <a:off x="5224243" y="1504978"/>
            <a:ext cx="6408313" cy="3645756"/>
          </a:xfrm>
          <a:prstGeom prst="rect">
            <a:avLst/>
          </a:prstGeom>
        </p:spPr>
        <p:txBody>
          <a:bodyPr/>
          <a:lstStyle/>
          <a:p>
            <a:pPr defTabSz="576072">
              <a:spcAft>
                <a:spcPts val="600"/>
              </a:spcAft>
            </a:pPr>
            <a:r>
              <a:rPr lang="en-US" sz="2000" kern="1200" dirty="0" err="1">
                <a:solidFill>
                  <a:schemeClr val="tx1"/>
                </a:solidFill>
                <a:latin typeface="+mn-lt"/>
                <a:ea typeface="+mn-ea"/>
                <a:cs typeface="+mn-cs"/>
              </a:rPr>
              <a:t>Mô</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tả</a:t>
            </a:r>
            <a:r>
              <a:rPr lang="en-US" sz="2000" kern="1200" dirty="0">
                <a:solidFill>
                  <a:schemeClr val="tx1"/>
                </a:solidFill>
                <a:latin typeface="+mn-lt"/>
                <a:ea typeface="+mn-ea"/>
                <a:cs typeface="+mn-cs"/>
              </a:rPr>
              <a:t> dataset: </a:t>
            </a:r>
            <a:r>
              <a:rPr lang="vi-VN" sz="2000" kern="1200" dirty="0">
                <a:solidFill>
                  <a:schemeClr val="tx1"/>
                </a:solidFill>
                <a:latin typeface="+mn-lt"/>
                <a:ea typeface="+mn-ea"/>
                <a:cs typeface="+mn-cs"/>
              </a:rPr>
              <a:t>Dataset bao gồm 9 class tương ứng 9 loại biển báo sau </a:t>
            </a:r>
            <a:endParaRPr lang="en-US" sz="2000" kern="1200" dirty="0">
              <a:solidFill>
                <a:schemeClr val="tx1"/>
              </a:solidFill>
              <a:latin typeface="+mn-lt"/>
              <a:ea typeface="+mn-ea"/>
              <a:cs typeface="+mn-cs"/>
            </a:endParaRPr>
          </a:p>
          <a:p>
            <a:pPr defTabSz="576072">
              <a:spcAft>
                <a:spcPts val="600"/>
              </a:spcAft>
            </a:pPr>
            <a:endParaRPr lang="en-US" sz="2000" kern="1200" dirty="0">
              <a:solidFill>
                <a:schemeClr val="tx1"/>
              </a:solidFill>
              <a:latin typeface="+mn-lt"/>
              <a:ea typeface="+mn-ea"/>
              <a:cs typeface="+mn-cs"/>
            </a:endParaRPr>
          </a:p>
          <a:p>
            <a:pPr marL="0" indent="0">
              <a:spcAft>
                <a:spcPts val="600"/>
              </a:spcAft>
              <a:buNone/>
            </a:pPr>
            <a:endParaRPr lang="en-US" sz="2000" dirty="0"/>
          </a:p>
        </p:txBody>
      </p:sp>
      <p:pic>
        <p:nvPicPr>
          <p:cNvPr id="5" name="Picture 13" descr="Biển báo Cấm đi ngược chiều">
            <a:extLst>
              <a:ext uri="{FF2B5EF4-FFF2-40B4-BE49-F238E27FC236}">
                <a16:creationId xmlns:a16="http://schemas.microsoft.com/office/drawing/2014/main" id="{50371C02-DC11-6068-6D88-939F9C0849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34639" y="2809624"/>
            <a:ext cx="881211" cy="731327"/>
          </a:xfrm>
          <a:prstGeom prst="rect">
            <a:avLst/>
          </a:prstGeom>
          <a:noFill/>
          <a:ln>
            <a:noFill/>
          </a:ln>
        </p:spPr>
      </p:pic>
      <p:pic>
        <p:nvPicPr>
          <p:cNvPr id="6" name="Picture 33" descr="Biển báo Cấm rẽ trái- Biển báo giao thông số hiệu 123a - Luật giao ...">
            <a:extLst>
              <a:ext uri="{FF2B5EF4-FFF2-40B4-BE49-F238E27FC236}">
                <a16:creationId xmlns:a16="http://schemas.microsoft.com/office/drawing/2014/main" id="{FBACF71D-1F85-68A4-2430-8521C763AE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70235" y="2799513"/>
            <a:ext cx="788848" cy="788848"/>
          </a:xfrm>
          <a:prstGeom prst="rect">
            <a:avLst/>
          </a:prstGeom>
          <a:noFill/>
          <a:ln>
            <a:noFill/>
          </a:ln>
        </p:spPr>
      </p:pic>
      <p:pic>
        <p:nvPicPr>
          <p:cNvPr id="7" name="Picture 62" descr="Biển cảnh báo dừng lại - Bảo hộ lao động">
            <a:extLst>
              <a:ext uri="{FF2B5EF4-FFF2-40B4-BE49-F238E27FC236}">
                <a16:creationId xmlns:a16="http://schemas.microsoft.com/office/drawing/2014/main" id="{873E752C-A2F1-8F0B-8401-9A06F5FD0EE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13468" y="2799513"/>
            <a:ext cx="765460" cy="793246"/>
          </a:xfrm>
          <a:prstGeom prst="rect">
            <a:avLst/>
          </a:prstGeom>
          <a:noFill/>
          <a:ln>
            <a:noFill/>
          </a:ln>
        </p:spPr>
      </p:pic>
      <p:pic>
        <p:nvPicPr>
          <p:cNvPr id="9" name="Picture 34" descr="Biển báo Tốc độ tối đa cho phép">
            <a:extLst>
              <a:ext uri="{FF2B5EF4-FFF2-40B4-BE49-F238E27FC236}">
                <a16:creationId xmlns:a16="http://schemas.microsoft.com/office/drawing/2014/main" id="{150CE409-DD34-BCFF-5AF3-97A34317162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33313" y="2803063"/>
            <a:ext cx="788848" cy="815185"/>
          </a:xfrm>
          <a:prstGeom prst="rect">
            <a:avLst/>
          </a:prstGeom>
          <a:noFill/>
          <a:ln>
            <a:noFill/>
          </a:ln>
        </p:spPr>
      </p:pic>
      <p:pic>
        <p:nvPicPr>
          <p:cNvPr id="10" name="Picture 48">
            <a:extLst>
              <a:ext uri="{FF2B5EF4-FFF2-40B4-BE49-F238E27FC236}">
                <a16:creationId xmlns:a16="http://schemas.microsoft.com/office/drawing/2014/main" id="{9CF5C8BE-3FBE-2E6E-0C16-4F100879E228}"/>
              </a:ext>
            </a:extLst>
          </p:cNvPr>
          <p:cNvPicPr>
            <a:picLocks noChangeAspect="1"/>
          </p:cNvPicPr>
          <p:nvPr/>
        </p:nvPicPr>
        <p:blipFill>
          <a:blip r:embed="rId7"/>
          <a:stretch>
            <a:fillRect/>
          </a:stretch>
        </p:blipFill>
        <p:spPr>
          <a:xfrm>
            <a:off x="10029513" y="2809624"/>
            <a:ext cx="930342" cy="815185"/>
          </a:xfrm>
          <a:prstGeom prst="rect">
            <a:avLst/>
          </a:prstGeom>
        </p:spPr>
      </p:pic>
      <p:pic>
        <p:nvPicPr>
          <p:cNvPr id="11" name="Picture 49">
            <a:extLst>
              <a:ext uri="{FF2B5EF4-FFF2-40B4-BE49-F238E27FC236}">
                <a16:creationId xmlns:a16="http://schemas.microsoft.com/office/drawing/2014/main" id="{A30B4695-A6FC-9BC6-6382-E38360D51609}"/>
              </a:ext>
            </a:extLst>
          </p:cNvPr>
          <p:cNvPicPr>
            <a:picLocks noChangeAspect="1"/>
          </p:cNvPicPr>
          <p:nvPr/>
        </p:nvPicPr>
        <p:blipFill>
          <a:blip r:embed="rId8"/>
          <a:stretch>
            <a:fillRect/>
          </a:stretch>
        </p:blipFill>
        <p:spPr>
          <a:xfrm>
            <a:off x="6267017" y="3750678"/>
            <a:ext cx="1002982" cy="861622"/>
          </a:xfrm>
          <a:prstGeom prst="rect">
            <a:avLst/>
          </a:prstGeom>
        </p:spPr>
      </p:pic>
      <p:pic>
        <p:nvPicPr>
          <p:cNvPr id="12" name="Picture 35" descr="Traffic signs Nepal – Online education">
            <a:extLst>
              <a:ext uri="{FF2B5EF4-FFF2-40B4-BE49-F238E27FC236}">
                <a16:creationId xmlns:a16="http://schemas.microsoft.com/office/drawing/2014/main" id="{BEBA9E2A-9A03-D69C-D521-372FFE5B65B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39909" y="3684892"/>
            <a:ext cx="1009616" cy="1009616"/>
          </a:xfrm>
          <a:prstGeom prst="rect">
            <a:avLst/>
          </a:prstGeom>
          <a:noFill/>
          <a:ln>
            <a:noFill/>
          </a:ln>
        </p:spPr>
      </p:pic>
      <p:pic>
        <p:nvPicPr>
          <p:cNvPr id="13" name="Picture 57" descr="Biển báo hiệu giao nhau với đường không ưu tiên - W.207b">
            <a:extLst>
              <a:ext uri="{FF2B5EF4-FFF2-40B4-BE49-F238E27FC236}">
                <a16:creationId xmlns:a16="http://schemas.microsoft.com/office/drawing/2014/main" id="{0EC60622-9897-B4CE-50AE-969B9785579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599229" y="3707111"/>
            <a:ext cx="868167" cy="868167"/>
          </a:xfrm>
          <a:prstGeom prst="rect">
            <a:avLst/>
          </a:prstGeom>
          <a:noFill/>
          <a:ln>
            <a:noFill/>
          </a:ln>
        </p:spPr>
      </p:pic>
      <p:pic>
        <p:nvPicPr>
          <p:cNvPr id="14" name="Picture 58" descr="Hình ảnh và ý nghĩa các loại biển báo giao nhau với đường ưu tiên mới ...">
            <a:extLst>
              <a:ext uri="{FF2B5EF4-FFF2-40B4-BE49-F238E27FC236}">
                <a16:creationId xmlns:a16="http://schemas.microsoft.com/office/drawing/2014/main" id="{E515958B-3363-4891-2633-4221B66DE95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726241" y="3733602"/>
            <a:ext cx="1051678" cy="815185"/>
          </a:xfrm>
          <a:prstGeom prst="rect">
            <a:avLst/>
          </a:prstGeom>
          <a:noFill/>
          <a:ln>
            <a:noFill/>
          </a:ln>
        </p:spPr>
      </p:pic>
    </p:spTree>
    <p:extLst>
      <p:ext uri="{BB962C8B-B14F-4D97-AF65-F5344CB8AC3E}">
        <p14:creationId xmlns:p14="http://schemas.microsoft.com/office/powerpoint/2010/main" val="3421195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AF9D68-5289-9194-A79B-2519E37EE011}"/>
              </a:ext>
            </a:extLst>
          </p:cNvPr>
          <p:cNvSpPr txBox="1">
            <a:spLocks/>
          </p:cNvSpPr>
          <p:nvPr/>
        </p:nvSpPr>
        <p:spPr>
          <a:xfrm>
            <a:off x="1740110" y="607762"/>
            <a:ext cx="9486690" cy="155041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en-US" sz="3000"/>
              <a:t>Hệ thống nhận diện biển báo giao thông</a:t>
            </a:r>
            <a:endParaRPr lang="en-US" sz="3000" dirty="0"/>
          </a:p>
        </p:txBody>
      </p:sp>
      <p:sp>
        <p:nvSpPr>
          <p:cNvPr id="4" name="Content Placeholder 3">
            <a:extLst>
              <a:ext uri="{FF2B5EF4-FFF2-40B4-BE49-F238E27FC236}">
                <a16:creationId xmlns:a16="http://schemas.microsoft.com/office/drawing/2014/main" id="{FF526018-6269-79BB-1FFF-36F6F8F037B8}"/>
              </a:ext>
            </a:extLst>
          </p:cNvPr>
          <p:cNvSpPr>
            <a:spLocks noGrp="1"/>
          </p:cNvSpPr>
          <p:nvPr>
            <p:ph idx="1"/>
          </p:nvPr>
        </p:nvSpPr>
        <p:spPr>
          <a:xfrm>
            <a:off x="1587710" y="1632030"/>
            <a:ext cx="9486690" cy="4454138"/>
          </a:xfrm>
        </p:spPr>
        <p:txBody>
          <a:bodyPr/>
          <a:lstStyle/>
          <a:p>
            <a:pPr marL="0" indent="0">
              <a:buNone/>
            </a:pPr>
            <a:r>
              <a:rPr lang="en-US"/>
              <a:t>Xử lý dataset</a:t>
            </a:r>
          </a:p>
          <a:p>
            <a:pPr marL="0" indent="0">
              <a:buNone/>
            </a:pPr>
            <a:endParaRPr lang="en-US"/>
          </a:p>
          <a:p>
            <a:pPr marL="0" indent="0">
              <a:buNone/>
            </a:pPr>
            <a:endParaRPr lang="en-US" dirty="0"/>
          </a:p>
        </p:txBody>
      </p:sp>
      <p:pic>
        <p:nvPicPr>
          <p:cNvPr id="2" name="Picture 22">
            <a:extLst>
              <a:ext uri="{FF2B5EF4-FFF2-40B4-BE49-F238E27FC236}">
                <a16:creationId xmlns:a16="http://schemas.microsoft.com/office/drawing/2014/main" id="{263FCCF2-EC09-D556-E0E3-C360428625B7}"/>
              </a:ext>
            </a:extLst>
          </p:cNvPr>
          <p:cNvPicPr>
            <a:picLocks noChangeAspect="1"/>
          </p:cNvPicPr>
          <p:nvPr/>
        </p:nvPicPr>
        <p:blipFill>
          <a:blip r:embed="rId3"/>
          <a:stretch>
            <a:fillRect/>
          </a:stretch>
        </p:blipFill>
        <p:spPr>
          <a:xfrm>
            <a:off x="1740110" y="2351932"/>
            <a:ext cx="4935756" cy="2678079"/>
          </a:xfrm>
          <a:prstGeom prst="rect">
            <a:avLst/>
          </a:prstGeom>
        </p:spPr>
      </p:pic>
      <p:pic>
        <p:nvPicPr>
          <p:cNvPr id="3" name="Picture 31">
            <a:extLst>
              <a:ext uri="{FF2B5EF4-FFF2-40B4-BE49-F238E27FC236}">
                <a16:creationId xmlns:a16="http://schemas.microsoft.com/office/drawing/2014/main" id="{F3DE7ACA-0D84-FC07-D01E-ADAE07977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3455" y="2351932"/>
            <a:ext cx="5228819" cy="2674640"/>
          </a:xfrm>
          <a:prstGeom prst="rect">
            <a:avLst/>
          </a:prstGeom>
        </p:spPr>
      </p:pic>
      <p:pic>
        <p:nvPicPr>
          <p:cNvPr id="15" name="Picture 32">
            <a:extLst>
              <a:ext uri="{FF2B5EF4-FFF2-40B4-BE49-F238E27FC236}">
                <a16:creationId xmlns:a16="http://schemas.microsoft.com/office/drawing/2014/main" id="{5EED0003-702C-07E0-AC41-775B74130EB5}"/>
              </a:ext>
            </a:extLst>
          </p:cNvPr>
          <p:cNvPicPr>
            <a:picLocks noChangeAspect="1"/>
          </p:cNvPicPr>
          <p:nvPr/>
        </p:nvPicPr>
        <p:blipFill>
          <a:blip r:embed="rId5"/>
          <a:stretch>
            <a:fillRect/>
          </a:stretch>
        </p:blipFill>
        <p:spPr>
          <a:xfrm>
            <a:off x="3423072" y="5357899"/>
            <a:ext cx="6120765" cy="922020"/>
          </a:xfrm>
          <a:prstGeom prst="rect">
            <a:avLst/>
          </a:prstGeom>
        </p:spPr>
      </p:pic>
    </p:spTree>
    <p:extLst>
      <p:ext uri="{BB962C8B-B14F-4D97-AF65-F5344CB8AC3E}">
        <p14:creationId xmlns:p14="http://schemas.microsoft.com/office/powerpoint/2010/main" val="363581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AF9D68-5289-9194-A79B-2519E37EE011}"/>
              </a:ext>
            </a:extLst>
          </p:cNvPr>
          <p:cNvSpPr txBox="1">
            <a:spLocks/>
          </p:cNvSpPr>
          <p:nvPr/>
        </p:nvSpPr>
        <p:spPr>
          <a:xfrm>
            <a:off x="1740110" y="607762"/>
            <a:ext cx="9486690" cy="155041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en-US" sz="3000"/>
              <a:t>Hệ thống nhận diện biển báo giao thông</a:t>
            </a:r>
            <a:endParaRPr lang="en-US" sz="3000" dirty="0"/>
          </a:p>
        </p:txBody>
      </p:sp>
      <p:sp>
        <p:nvSpPr>
          <p:cNvPr id="4" name="Content Placeholder 3">
            <a:extLst>
              <a:ext uri="{FF2B5EF4-FFF2-40B4-BE49-F238E27FC236}">
                <a16:creationId xmlns:a16="http://schemas.microsoft.com/office/drawing/2014/main" id="{FF526018-6269-79BB-1FFF-36F6F8F037B8}"/>
              </a:ext>
            </a:extLst>
          </p:cNvPr>
          <p:cNvSpPr>
            <a:spLocks noGrp="1"/>
          </p:cNvSpPr>
          <p:nvPr>
            <p:ph idx="1"/>
          </p:nvPr>
        </p:nvSpPr>
        <p:spPr>
          <a:xfrm>
            <a:off x="1587710" y="1632030"/>
            <a:ext cx="9486690" cy="4454138"/>
          </a:xfrm>
        </p:spPr>
        <p:txBody>
          <a:bodyPr/>
          <a:lstStyle/>
          <a:p>
            <a:pPr marL="0" indent="0">
              <a:buNone/>
            </a:pPr>
            <a:r>
              <a:rPr lang="en-US" dirty="0" err="1"/>
              <a:t>Các</a:t>
            </a:r>
            <a:r>
              <a:rPr lang="en-US" dirty="0"/>
              <a:t> </a:t>
            </a:r>
            <a:r>
              <a:rPr lang="en-US" dirty="0" err="1"/>
              <a:t>dữ</a:t>
            </a:r>
            <a:r>
              <a:rPr lang="en-US" dirty="0"/>
              <a:t> </a:t>
            </a:r>
            <a:r>
              <a:rPr lang="en-US" dirty="0" err="1"/>
              <a:t>liệu</a:t>
            </a:r>
            <a:r>
              <a:rPr lang="en-US" dirty="0"/>
              <a:t> </a:t>
            </a:r>
            <a:r>
              <a:rPr lang="en-US" dirty="0" err="1"/>
              <a:t>cần</a:t>
            </a:r>
            <a:r>
              <a:rPr lang="en-US" dirty="0"/>
              <a:t> </a:t>
            </a:r>
            <a:r>
              <a:rPr lang="en-US" dirty="0" err="1"/>
              <a:t>chuẩn</a:t>
            </a:r>
            <a:r>
              <a:rPr lang="en-US" dirty="0"/>
              <a:t> </a:t>
            </a:r>
            <a:r>
              <a:rPr lang="en-US" dirty="0" err="1"/>
              <a:t>bị</a:t>
            </a:r>
            <a:r>
              <a:rPr lang="en-US" dirty="0"/>
              <a:t> </a:t>
            </a:r>
            <a:r>
              <a:rPr lang="en-US" dirty="0" err="1"/>
              <a:t>cho</a:t>
            </a:r>
            <a:r>
              <a:rPr lang="en-US" dirty="0"/>
              <a:t> </a:t>
            </a:r>
            <a:r>
              <a:rPr lang="en-US" dirty="0" err="1"/>
              <a:t>quá</a:t>
            </a:r>
            <a:r>
              <a:rPr lang="en-US" dirty="0"/>
              <a:t> </a:t>
            </a:r>
            <a:r>
              <a:rPr lang="en-US" dirty="0" err="1"/>
              <a:t>trình</a:t>
            </a:r>
            <a:r>
              <a:rPr lang="en-US" dirty="0"/>
              <a:t> train</a:t>
            </a:r>
          </a:p>
        </p:txBody>
      </p:sp>
      <p:pic>
        <p:nvPicPr>
          <p:cNvPr id="5" name="Hình ảnh 12">
            <a:extLst>
              <a:ext uri="{FF2B5EF4-FFF2-40B4-BE49-F238E27FC236}">
                <a16:creationId xmlns:a16="http://schemas.microsoft.com/office/drawing/2014/main" id="{E4C829E4-2407-FCCD-A2F4-DA6A76E6EA75}"/>
              </a:ext>
            </a:extLst>
          </p:cNvPr>
          <p:cNvPicPr>
            <a:picLocks noChangeAspect="1"/>
          </p:cNvPicPr>
          <p:nvPr/>
        </p:nvPicPr>
        <p:blipFill>
          <a:blip r:embed="rId3"/>
          <a:stretch>
            <a:fillRect/>
          </a:stretch>
        </p:blipFill>
        <p:spPr>
          <a:xfrm>
            <a:off x="1587710" y="2424325"/>
            <a:ext cx="7850458" cy="2275495"/>
          </a:xfrm>
          <a:prstGeom prst="rect">
            <a:avLst/>
          </a:prstGeom>
        </p:spPr>
      </p:pic>
      <p:pic>
        <p:nvPicPr>
          <p:cNvPr id="6" name="Hình ảnh 10">
            <a:extLst>
              <a:ext uri="{FF2B5EF4-FFF2-40B4-BE49-F238E27FC236}">
                <a16:creationId xmlns:a16="http://schemas.microsoft.com/office/drawing/2014/main" id="{569B624A-503D-6E17-5794-CCE0DDB801B9}"/>
              </a:ext>
            </a:extLst>
          </p:cNvPr>
          <p:cNvPicPr>
            <a:picLocks noChangeAspect="1"/>
          </p:cNvPicPr>
          <p:nvPr/>
        </p:nvPicPr>
        <p:blipFill>
          <a:blip r:embed="rId4"/>
          <a:stretch>
            <a:fillRect/>
          </a:stretch>
        </p:blipFill>
        <p:spPr>
          <a:xfrm>
            <a:off x="3615374" y="4241377"/>
            <a:ext cx="3932663" cy="2208897"/>
          </a:xfrm>
          <a:prstGeom prst="rect">
            <a:avLst/>
          </a:prstGeom>
        </p:spPr>
      </p:pic>
      <p:pic>
        <p:nvPicPr>
          <p:cNvPr id="7" name="Hình ảnh 8">
            <a:extLst>
              <a:ext uri="{FF2B5EF4-FFF2-40B4-BE49-F238E27FC236}">
                <a16:creationId xmlns:a16="http://schemas.microsoft.com/office/drawing/2014/main" id="{B2FE1C5F-B10B-276F-3538-0CAA899ACD7B}"/>
              </a:ext>
            </a:extLst>
          </p:cNvPr>
          <p:cNvPicPr>
            <a:picLocks noChangeAspect="1"/>
          </p:cNvPicPr>
          <p:nvPr/>
        </p:nvPicPr>
        <p:blipFill>
          <a:blip r:embed="rId5"/>
          <a:stretch>
            <a:fillRect/>
          </a:stretch>
        </p:blipFill>
        <p:spPr>
          <a:xfrm>
            <a:off x="7959853" y="4234726"/>
            <a:ext cx="3932663" cy="2215548"/>
          </a:xfrm>
          <a:prstGeom prst="rect">
            <a:avLst/>
          </a:prstGeom>
        </p:spPr>
      </p:pic>
    </p:spTree>
    <p:extLst>
      <p:ext uri="{BB962C8B-B14F-4D97-AF65-F5344CB8AC3E}">
        <p14:creationId xmlns:p14="http://schemas.microsoft.com/office/powerpoint/2010/main" val="259154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AF9D68-5289-9194-A79B-2519E37EE011}"/>
              </a:ext>
            </a:extLst>
          </p:cNvPr>
          <p:cNvSpPr txBox="1">
            <a:spLocks/>
          </p:cNvSpPr>
          <p:nvPr/>
        </p:nvSpPr>
        <p:spPr>
          <a:xfrm>
            <a:off x="1740110" y="607762"/>
            <a:ext cx="9486690" cy="155041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en-US" sz="3000"/>
              <a:t>Hệ thống nhận diện biển báo giao thông</a:t>
            </a:r>
            <a:endParaRPr lang="en-US" sz="3000" dirty="0"/>
          </a:p>
        </p:txBody>
      </p:sp>
      <p:sp>
        <p:nvSpPr>
          <p:cNvPr id="4" name="Content Placeholder 3">
            <a:extLst>
              <a:ext uri="{FF2B5EF4-FFF2-40B4-BE49-F238E27FC236}">
                <a16:creationId xmlns:a16="http://schemas.microsoft.com/office/drawing/2014/main" id="{FF526018-6269-79BB-1FFF-36F6F8F037B8}"/>
              </a:ext>
            </a:extLst>
          </p:cNvPr>
          <p:cNvSpPr>
            <a:spLocks noGrp="1"/>
          </p:cNvSpPr>
          <p:nvPr>
            <p:ph idx="1"/>
          </p:nvPr>
        </p:nvSpPr>
        <p:spPr>
          <a:xfrm>
            <a:off x="1587710" y="1632030"/>
            <a:ext cx="9486690" cy="4454138"/>
          </a:xfrm>
        </p:spPr>
        <p:txBody>
          <a:bodyPr/>
          <a:lstStyle/>
          <a:p>
            <a:pPr marL="0" indent="0">
              <a:buNone/>
            </a:pPr>
            <a:r>
              <a:rPr lang="en-US" dirty="0" err="1"/>
              <a:t>Kết</a:t>
            </a:r>
            <a:r>
              <a:rPr lang="en-US" dirty="0"/>
              <a:t> </a:t>
            </a:r>
            <a:r>
              <a:rPr lang="en-US" dirty="0" err="1"/>
              <a:t>quả</a:t>
            </a:r>
            <a:r>
              <a:rPr lang="en-US" dirty="0"/>
              <a:t> </a:t>
            </a:r>
            <a:r>
              <a:rPr lang="en-US" dirty="0" err="1"/>
              <a:t>nhận</a:t>
            </a:r>
            <a:r>
              <a:rPr lang="en-US" dirty="0"/>
              <a:t> </a:t>
            </a:r>
            <a:r>
              <a:rPr lang="en-US" dirty="0" err="1"/>
              <a:t>diện</a:t>
            </a:r>
            <a:r>
              <a:rPr lang="en-US" dirty="0"/>
              <a:t> </a:t>
            </a:r>
            <a:r>
              <a:rPr lang="en-US" dirty="0" err="1"/>
              <a:t>ảnh</a:t>
            </a:r>
            <a:r>
              <a:rPr lang="en-US" dirty="0"/>
              <a:t> </a:t>
            </a:r>
            <a:r>
              <a:rPr lang="en-US" dirty="0" err="1"/>
              <a:t>tĩnh</a:t>
            </a:r>
            <a:endParaRPr lang="en-US" dirty="0"/>
          </a:p>
          <a:p>
            <a:pPr marL="0" indent="0">
              <a:buNone/>
            </a:pPr>
            <a:endParaRPr lang="en-US" dirty="0"/>
          </a:p>
        </p:txBody>
      </p:sp>
      <p:pic>
        <p:nvPicPr>
          <p:cNvPr id="3" name="Picture 2" descr="A road with a sign on it&#10;&#10;Description automatically generated">
            <a:extLst>
              <a:ext uri="{FF2B5EF4-FFF2-40B4-BE49-F238E27FC236}">
                <a16:creationId xmlns:a16="http://schemas.microsoft.com/office/drawing/2014/main" id="{5867E385-53D5-BB51-CB11-E90DBEBA5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110" y="2158181"/>
            <a:ext cx="9551159" cy="4168051"/>
          </a:xfrm>
          <a:prstGeom prst="rect">
            <a:avLst/>
          </a:prstGeom>
        </p:spPr>
      </p:pic>
    </p:spTree>
    <p:extLst>
      <p:ext uri="{BB962C8B-B14F-4D97-AF65-F5344CB8AC3E}">
        <p14:creationId xmlns:p14="http://schemas.microsoft.com/office/powerpoint/2010/main" val="1573031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DAF9D68-5289-9194-A79B-2519E37EE011}"/>
              </a:ext>
            </a:extLst>
          </p:cNvPr>
          <p:cNvSpPr txBox="1">
            <a:spLocks/>
          </p:cNvSpPr>
          <p:nvPr/>
        </p:nvSpPr>
        <p:spPr>
          <a:xfrm>
            <a:off x="576072" y="455362"/>
            <a:ext cx="3603625" cy="155041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nSpc>
                <a:spcPct val="90000"/>
              </a:lnSpc>
              <a:spcAft>
                <a:spcPts val="600"/>
              </a:spcAft>
            </a:pPr>
            <a:r>
              <a:rPr lang="en-US" sz="3400" b="1" kern="1200">
                <a:solidFill>
                  <a:schemeClr val="tx1"/>
                </a:solidFill>
                <a:latin typeface="+mj-lt"/>
                <a:ea typeface="+mj-ea"/>
                <a:cs typeface="+mj-cs"/>
              </a:rPr>
              <a:t>Hệ thống nhận diện biển báo giao thông</a:t>
            </a:r>
          </a:p>
        </p:txBody>
      </p:sp>
      <p:sp>
        <p:nvSpPr>
          <p:cNvPr id="4" name="Content Placeholder 3">
            <a:extLst>
              <a:ext uri="{FF2B5EF4-FFF2-40B4-BE49-F238E27FC236}">
                <a16:creationId xmlns:a16="http://schemas.microsoft.com/office/drawing/2014/main" id="{FF526018-6269-79BB-1FFF-36F6F8F037B8}"/>
              </a:ext>
            </a:extLst>
          </p:cNvPr>
          <p:cNvSpPr>
            <a:spLocks noGrp="1"/>
          </p:cNvSpPr>
          <p:nvPr>
            <p:ph idx="1"/>
          </p:nvPr>
        </p:nvSpPr>
        <p:spPr>
          <a:xfrm>
            <a:off x="576072" y="2160016"/>
            <a:ext cx="3603625" cy="3926152"/>
          </a:xfrm>
        </p:spPr>
        <p:txBody>
          <a:bodyPr vert="horz" lIns="91440" tIns="45720" rIns="91440" bIns="45720" rtlCol="0">
            <a:normAutofit/>
          </a:bodyPr>
          <a:lstStyle/>
          <a:p>
            <a:pPr marL="0"/>
            <a:r>
              <a:rPr lang="en-US"/>
              <a:t>Kết</a:t>
            </a:r>
            <a:r>
              <a:rPr lang="en-US" dirty="0"/>
              <a:t> </a:t>
            </a:r>
            <a:r>
              <a:rPr lang="en-US"/>
              <a:t>quả</a:t>
            </a:r>
            <a:r>
              <a:rPr lang="en-US" dirty="0"/>
              <a:t> </a:t>
            </a:r>
            <a:r>
              <a:rPr lang="en-US"/>
              <a:t>nhận</a:t>
            </a:r>
            <a:r>
              <a:rPr lang="en-US" dirty="0"/>
              <a:t> </a:t>
            </a:r>
            <a:r>
              <a:rPr lang="en-US"/>
              <a:t>diện</a:t>
            </a:r>
            <a:r>
              <a:rPr lang="en-US" dirty="0"/>
              <a:t> </a:t>
            </a:r>
            <a:r>
              <a:rPr lang="en-US"/>
              <a:t>realtime</a:t>
            </a:r>
            <a:r>
              <a:rPr lang="en-US" dirty="0"/>
              <a:t> qua webcam laptop</a:t>
            </a:r>
            <a:endParaRPr lang="en-US"/>
          </a:p>
          <a:p>
            <a:pPr marL="0"/>
            <a:endParaRPr lang="en-US"/>
          </a:p>
        </p:txBody>
      </p:sp>
      <p:pic>
        <p:nvPicPr>
          <p:cNvPr id="5" name="Picture 4" descr="A person holding a phone&#10;&#10;Description automatically generated">
            <a:extLst>
              <a:ext uri="{FF2B5EF4-FFF2-40B4-BE49-F238E27FC236}">
                <a16:creationId xmlns:a16="http://schemas.microsoft.com/office/drawing/2014/main" id="{95D7141B-1D7B-BA2D-7DE5-AB662D2644E5}"/>
              </a:ext>
            </a:extLst>
          </p:cNvPr>
          <p:cNvPicPr>
            <a:picLocks noChangeAspect="1"/>
          </p:cNvPicPr>
          <p:nvPr/>
        </p:nvPicPr>
        <p:blipFill rotWithShape="1">
          <a:blip r:embed="rId3">
            <a:extLst>
              <a:ext uri="{28A0092B-C50C-407E-A947-70E740481C1C}">
                <a14:useLocalDpi xmlns:a14="http://schemas.microsoft.com/office/drawing/2010/main" val="0"/>
              </a:ext>
            </a:extLst>
          </a:blip>
          <a:srcRect l="11270" r="-2" b="-2"/>
          <a:stretch/>
        </p:blipFill>
        <p:spPr>
          <a:xfrm>
            <a:off x="4748403" y="10"/>
            <a:ext cx="7443597" cy="6857990"/>
          </a:xfrm>
          <a:prstGeom prst="rect">
            <a:avLst/>
          </a:prstGeom>
        </p:spPr>
      </p:pic>
      <p:sp>
        <p:nvSpPr>
          <p:cNvPr id="15" name="Rectangle 14">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608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DAF9D68-5289-9194-A79B-2519E37EE011}"/>
              </a:ext>
            </a:extLst>
          </p:cNvPr>
          <p:cNvSpPr txBox="1">
            <a:spLocks/>
          </p:cNvSpPr>
          <p:nvPr/>
        </p:nvSpPr>
        <p:spPr>
          <a:xfrm>
            <a:off x="5127362" y="455362"/>
            <a:ext cx="6881728" cy="155041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spcAft>
                <a:spcPts val="600"/>
              </a:spcAft>
            </a:pPr>
            <a:r>
              <a:rPr lang="en-US" b="1" kern="1200">
                <a:solidFill>
                  <a:schemeClr val="tx1"/>
                </a:solidFill>
                <a:latin typeface="+mj-lt"/>
                <a:ea typeface="+mj-ea"/>
                <a:cs typeface="+mj-cs"/>
              </a:rPr>
              <a:t>Hệ thống nhận diện biển báo giao thông</a:t>
            </a:r>
          </a:p>
        </p:txBody>
      </p:sp>
      <p:pic>
        <p:nvPicPr>
          <p:cNvPr id="10" name="Picture 9" descr="Computer script on a screen">
            <a:extLst>
              <a:ext uri="{FF2B5EF4-FFF2-40B4-BE49-F238E27FC236}">
                <a16:creationId xmlns:a16="http://schemas.microsoft.com/office/drawing/2014/main" id="{41EAF919-812C-BD16-A2FF-609663506445}"/>
              </a:ext>
            </a:extLst>
          </p:cNvPr>
          <p:cNvPicPr>
            <a:picLocks noChangeAspect="1"/>
          </p:cNvPicPr>
          <p:nvPr/>
        </p:nvPicPr>
        <p:blipFill rotWithShape="1">
          <a:blip r:embed="rId3"/>
          <a:srcRect l="7478" r="47250" b="-1"/>
          <a:stretch/>
        </p:blipFill>
        <p:spPr>
          <a:xfrm>
            <a:off x="20" y="10"/>
            <a:ext cx="4651228" cy="6857990"/>
          </a:xfrm>
          <a:prstGeom prst="rect">
            <a:avLst/>
          </a:prstGeom>
        </p:spPr>
      </p:pic>
      <p:sp>
        <p:nvSpPr>
          <p:cNvPr id="16" name="Rectangle 15">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F526018-6269-79BB-1FFF-36F6F8F037B8}"/>
              </a:ext>
            </a:extLst>
          </p:cNvPr>
          <p:cNvSpPr>
            <a:spLocks noGrp="1"/>
          </p:cNvSpPr>
          <p:nvPr>
            <p:ph idx="1"/>
          </p:nvPr>
        </p:nvSpPr>
        <p:spPr>
          <a:xfrm>
            <a:off x="5127362" y="2905246"/>
            <a:ext cx="6881728" cy="3180922"/>
          </a:xfrm>
        </p:spPr>
        <p:txBody>
          <a:bodyPr vert="horz" lIns="91440" tIns="45720" rIns="91440" bIns="45720" rtlCol="0">
            <a:normAutofit/>
          </a:bodyPr>
          <a:lstStyle/>
          <a:p>
            <a:pPr marL="0" indent="0">
              <a:buNone/>
            </a:pPr>
            <a:r>
              <a:rPr lang="en-US" dirty="0"/>
              <a:t>Demo </a:t>
            </a:r>
            <a:r>
              <a:rPr lang="en-US" dirty="0" err="1"/>
              <a:t>nhận</a:t>
            </a:r>
            <a:r>
              <a:rPr lang="en-US" dirty="0"/>
              <a:t> </a:t>
            </a:r>
            <a:r>
              <a:rPr lang="en-US" dirty="0" err="1"/>
              <a:t>diện</a:t>
            </a:r>
            <a:r>
              <a:rPr lang="en-US" dirty="0"/>
              <a:t> </a:t>
            </a:r>
            <a:r>
              <a:rPr lang="en-US" dirty="0" err="1"/>
              <a:t>ảnh</a:t>
            </a:r>
            <a:r>
              <a:rPr lang="en-US" dirty="0"/>
              <a:t> </a:t>
            </a:r>
            <a:r>
              <a:rPr lang="en-US" dirty="0" err="1"/>
              <a:t>tĩnh</a:t>
            </a:r>
            <a:r>
              <a:rPr lang="en-US" dirty="0"/>
              <a:t> </a:t>
            </a:r>
            <a:r>
              <a:rPr lang="en-US" dirty="0" err="1"/>
              <a:t>và</a:t>
            </a:r>
            <a:r>
              <a:rPr lang="en-US" dirty="0"/>
              <a:t> </a:t>
            </a:r>
            <a:r>
              <a:rPr lang="en-US" dirty="0" err="1"/>
              <a:t>realtime</a:t>
            </a:r>
            <a:r>
              <a:rPr lang="en-US" dirty="0"/>
              <a:t> qua webcam </a:t>
            </a:r>
            <a:r>
              <a:rPr lang="en-US" dirty="0" err="1"/>
              <a:t>trên</a:t>
            </a:r>
            <a:r>
              <a:rPr lang="en-US" dirty="0"/>
              <a:t> Google </a:t>
            </a:r>
            <a:r>
              <a:rPr lang="en-US" dirty="0" err="1"/>
              <a:t>Colab</a:t>
            </a:r>
            <a:endParaRPr lang="en-US" dirty="0"/>
          </a:p>
        </p:txBody>
      </p:sp>
    </p:spTree>
    <p:extLst>
      <p:ext uri="{BB962C8B-B14F-4D97-AF65-F5344CB8AC3E}">
        <p14:creationId xmlns:p14="http://schemas.microsoft.com/office/powerpoint/2010/main" val="2250606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DAF9D68-5289-9194-A79B-2519E37EE011}"/>
              </a:ext>
            </a:extLst>
          </p:cNvPr>
          <p:cNvSpPr txBox="1">
            <a:spLocks/>
          </p:cNvSpPr>
          <p:nvPr/>
        </p:nvSpPr>
        <p:spPr>
          <a:xfrm>
            <a:off x="1117600" y="455362"/>
            <a:ext cx="5510607" cy="1550419"/>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spcAft>
                <a:spcPts val="600"/>
              </a:spcAft>
            </a:pPr>
            <a:r>
              <a:rPr lang="en-US" b="1" kern="1200">
                <a:solidFill>
                  <a:schemeClr val="tx1"/>
                </a:solidFill>
                <a:latin typeface="+mj-lt"/>
                <a:ea typeface="+mj-ea"/>
                <a:cs typeface="+mj-cs"/>
              </a:rPr>
              <a:t>Hệ thống nhận diện biển báo giao thông</a:t>
            </a:r>
          </a:p>
        </p:txBody>
      </p:sp>
      <p:sp>
        <p:nvSpPr>
          <p:cNvPr id="4" name="Content Placeholder 3">
            <a:extLst>
              <a:ext uri="{FF2B5EF4-FFF2-40B4-BE49-F238E27FC236}">
                <a16:creationId xmlns:a16="http://schemas.microsoft.com/office/drawing/2014/main" id="{FF526018-6269-79BB-1FFF-36F6F8F037B8}"/>
              </a:ext>
            </a:extLst>
          </p:cNvPr>
          <p:cNvSpPr>
            <a:spLocks noGrp="1"/>
          </p:cNvSpPr>
          <p:nvPr>
            <p:ph idx="1"/>
          </p:nvPr>
        </p:nvSpPr>
        <p:spPr>
          <a:xfrm>
            <a:off x="1117600" y="2160016"/>
            <a:ext cx="5510607" cy="3926152"/>
          </a:xfrm>
        </p:spPr>
        <p:txBody>
          <a:bodyPr vert="horz" lIns="91440" tIns="45720" rIns="91440" bIns="45720" rtlCol="0">
            <a:normAutofit/>
          </a:bodyPr>
          <a:lstStyle/>
          <a:p>
            <a:pPr marL="0"/>
            <a:r>
              <a:rPr lang="en-US" dirty="0" err="1"/>
              <a:t>Định</a:t>
            </a:r>
            <a:r>
              <a:rPr lang="en-US" dirty="0"/>
              <a:t> </a:t>
            </a:r>
            <a:r>
              <a:rPr lang="en-US" dirty="0" err="1"/>
              <a:t>hướng</a:t>
            </a:r>
            <a:r>
              <a:rPr lang="en-US" dirty="0"/>
              <a:t>: </a:t>
            </a:r>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a:t>
            </a:r>
            <a:r>
              <a:rPr lang="en-US" dirty="0" err="1"/>
              <a:t>trên</a:t>
            </a:r>
            <a:r>
              <a:rPr lang="en-US" dirty="0"/>
              <a:t> mini PC (Rasp Pi) </a:t>
            </a:r>
            <a:r>
              <a:rPr lang="en-US" dirty="0" err="1"/>
              <a:t>kèm</a:t>
            </a:r>
            <a:r>
              <a:rPr lang="en-US" dirty="0"/>
              <a:t> camera </a:t>
            </a:r>
            <a:r>
              <a:rPr lang="en-US" dirty="0" err="1"/>
              <a:t>rời</a:t>
            </a:r>
            <a:r>
              <a:rPr lang="en-US" dirty="0"/>
              <a:t> </a:t>
            </a:r>
            <a:r>
              <a:rPr lang="en-US" dirty="0" err="1"/>
              <a:t>gắn</a:t>
            </a:r>
            <a:r>
              <a:rPr lang="en-US" dirty="0"/>
              <a:t> </a:t>
            </a:r>
            <a:r>
              <a:rPr lang="en-US" dirty="0" err="1"/>
              <a:t>trên</a:t>
            </a:r>
            <a:r>
              <a:rPr lang="en-US" dirty="0"/>
              <a:t> </a:t>
            </a:r>
            <a:r>
              <a:rPr lang="en-US" dirty="0" err="1"/>
              <a:t>xe</a:t>
            </a:r>
            <a:r>
              <a:rPr lang="en-US" dirty="0"/>
              <a:t> ô </a:t>
            </a:r>
            <a:r>
              <a:rPr lang="en-US" dirty="0" err="1"/>
              <a:t>tô</a:t>
            </a:r>
            <a:r>
              <a:rPr lang="en-US" dirty="0"/>
              <a:t>, </a:t>
            </a:r>
            <a:r>
              <a:rPr lang="en-US" dirty="0" err="1"/>
              <a:t>hỗ</a:t>
            </a:r>
            <a:r>
              <a:rPr lang="en-US" dirty="0"/>
              <a:t> trợ </a:t>
            </a:r>
            <a:r>
              <a:rPr lang="en-US" dirty="0" err="1"/>
              <a:t>lái</a:t>
            </a:r>
            <a:r>
              <a:rPr lang="en-US" dirty="0"/>
              <a:t> </a:t>
            </a:r>
            <a:r>
              <a:rPr lang="en-US" dirty="0" err="1"/>
              <a:t>xe</a:t>
            </a:r>
            <a:r>
              <a:rPr lang="en-US" dirty="0"/>
              <a:t> </a:t>
            </a:r>
            <a:r>
              <a:rPr lang="en-US" dirty="0" err="1"/>
              <a:t>thông</a:t>
            </a:r>
            <a:r>
              <a:rPr lang="en-US" dirty="0"/>
              <a:t> </a:t>
            </a:r>
            <a:r>
              <a:rPr lang="en-US" dirty="0" err="1"/>
              <a:t>minh</a:t>
            </a:r>
            <a:endParaRPr lang="en-US" dirty="0"/>
          </a:p>
        </p:txBody>
      </p:sp>
      <p:sp>
        <p:nvSpPr>
          <p:cNvPr id="15" name="Rectangle 14">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409" y="565153"/>
            <a:ext cx="5106593"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4113" y="1"/>
            <a:ext cx="453788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640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36437A7-2DE7-038F-904C-5B6D82D1E05E}"/>
              </a:ext>
            </a:extLst>
          </p:cNvPr>
          <p:cNvSpPr>
            <a:spLocks noGrp="1"/>
          </p:cNvSpPr>
          <p:nvPr>
            <p:ph type="title"/>
          </p:nvPr>
        </p:nvSpPr>
        <p:spPr>
          <a:xfrm>
            <a:off x="1388542" y="455362"/>
            <a:ext cx="3183457" cy="3392972"/>
          </a:xfrm>
        </p:spPr>
        <p:txBody>
          <a:bodyPr>
            <a:normAutofit/>
          </a:bodyPr>
          <a:lstStyle/>
          <a:p>
            <a:r>
              <a:rPr lang="en-US" dirty="0" err="1"/>
              <a:t>Mục</a:t>
            </a:r>
            <a:r>
              <a:rPr lang="en-US" dirty="0"/>
              <a:t> </a:t>
            </a:r>
            <a:r>
              <a:rPr lang="en-US" dirty="0" err="1"/>
              <a:t>tiêu</a:t>
            </a:r>
            <a:endParaRPr lang="en-US" dirty="0"/>
          </a:p>
        </p:txBody>
      </p:sp>
      <p:graphicFrame>
        <p:nvGraphicFramePr>
          <p:cNvPr id="18" name="Content Placeholder 2">
            <a:extLst>
              <a:ext uri="{FF2B5EF4-FFF2-40B4-BE49-F238E27FC236}">
                <a16:creationId xmlns:a16="http://schemas.microsoft.com/office/drawing/2014/main" id="{81251EC1-9447-5D84-BCB2-2FE56B96CE88}"/>
              </a:ext>
            </a:extLst>
          </p:cNvPr>
          <p:cNvGraphicFramePr>
            <a:graphicFrameLocks noGrp="1"/>
          </p:cNvGraphicFramePr>
          <p:nvPr>
            <p:ph idx="1"/>
            <p:extLst>
              <p:ext uri="{D42A27DB-BD31-4B8C-83A1-F6EECF244321}">
                <p14:modId xmlns:p14="http://schemas.microsoft.com/office/powerpoint/2010/main" val="4053696416"/>
              </p:ext>
            </p:extLst>
          </p:nvPr>
        </p:nvGraphicFramePr>
        <p:xfrm>
          <a:off x="5224244" y="409518"/>
          <a:ext cx="6034656" cy="5632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6086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9" name="Rectangle 1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7D97D42-A01D-BC41-A1DE-4E2766A4E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a:extLst>
              <a:ext uri="{FF2B5EF4-FFF2-40B4-BE49-F238E27FC236}">
                <a16:creationId xmlns:a16="http://schemas.microsoft.com/office/drawing/2014/main" id="{B7258F36-452C-D64A-A553-BEE4EAFE4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itle 1">
            <a:extLst>
              <a:ext uri="{FF2B5EF4-FFF2-40B4-BE49-F238E27FC236}">
                <a16:creationId xmlns:a16="http://schemas.microsoft.com/office/drawing/2014/main" id="{2DAF9D68-5289-9194-A79B-2519E37EE011}"/>
              </a:ext>
            </a:extLst>
          </p:cNvPr>
          <p:cNvSpPr txBox="1">
            <a:spLocks/>
          </p:cNvSpPr>
          <p:nvPr/>
        </p:nvSpPr>
        <p:spPr>
          <a:xfrm>
            <a:off x="3221039" y="1247775"/>
            <a:ext cx="3856418" cy="344963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spcAft>
                <a:spcPts val="600"/>
              </a:spcAft>
            </a:pPr>
            <a:r>
              <a:rPr lang="en-US" sz="6000"/>
              <a:t>Thank you</a:t>
            </a:r>
          </a:p>
        </p:txBody>
      </p:sp>
      <p:pic>
        <p:nvPicPr>
          <p:cNvPr id="12" name="Graphic 11" descr="Smiling Face with No Fill">
            <a:extLst>
              <a:ext uri="{FF2B5EF4-FFF2-40B4-BE49-F238E27FC236}">
                <a16:creationId xmlns:a16="http://schemas.microsoft.com/office/drawing/2014/main" id="{DB72CEB9-9D3A-7F43-5CCA-B54AD3F22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57" y="1704805"/>
            <a:ext cx="3895343" cy="3895343"/>
          </a:xfrm>
          <a:prstGeom prst="rect">
            <a:avLst/>
          </a:prstGeom>
        </p:spPr>
      </p:pic>
    </p:spTree>
    <p:extLst>
      <p:ext uri="{BB962C8B-B14F-4D97-AF65-F5344CB8AC3E}">
        <p14:creationId xmlns:p14="http://schemas.microsoft.com/office/powerpoint/2010/main" val="356068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7D527-3061-04B4-7C3F-5C87BEFEBC41}"/>
              </a:ext>
            </a:extLst>
          </p:cNvPr>
          <p:cNvSpPr>
            <a:spLocks noGrp="1"/>
          </p:cNvSpPr>
          <p:nvPr>
            <p:ph type="title"/>
          </p:nvPr>
        </p:nvSpPr>
        <p:spPr>
          <a:xfrm>
            <a:off x="1117600" y="455362"/>
            <a:ext cx="9486690" cy="1550419"/>
          </a:xfrm>
        </p:spPr>
        <p:txBody>
          <a:bodyPr>
            <a:normAutofit/>
          </a:bodyPr>
          <a:lstStyle/>
          <a:p>
            <a:r>
              <a:rPr lang="en-US" dirty="0"/>
              <a:t>Phương </a:t>
            </a:r>
            <a:r>
              <a:rPr lang="en-US" dirty="0" err="1"/>
              <a:t>pháp</a:t>
            </a:r>
            <a:r>
              <a:rPr lang="en-US" dirty="0"/>
              <a:t> </a:t>
            </a:r>
            <a:r>
              <a:rPr lang="en-US" dirty="0" err="1"/>
              <a:t>nghiên</a:t>
            </a:r>
            <a:r>
              <a:rPr lang="en-US" dirty="0"/>
              <a:t> </a:t>
            </a:r>
            <a:r>
              <a:rPr lang="en-US" dirty="0" err="1"/>
              <a:t>cứu</a:t>
            </a:r>
            <a:endParaRPr lang="en-US" dirty="0"/>
          </a:p>
        </p:txBody>
      </p:sp>
      <p:graphicFrame>
        <p:nvGraphicFramePr>
          <p:cNvPr id="5" name="Content Placeholder 2">
            <a:extLst>
              <a:ext uri="{FF2B5EF4-FFF2-40B4-BE49-F238E27FC236}">
                <a16:creationId xmlns:a16="http://schemas.microsoft.com/office/drawing/2014/main" id="{135E8EE2-7815-5FA3-DB1E-C99B91223818}"/>
              </a:ext>
            </a:extLst>
          </p:cNvPr>
          <p:cNvGraphicFramePr>
            <a:graphicFrameLocks noGrp="1"/>
          </p:cNvGraphicFramePr>
          <p:nvPr>
            <p:ph idx="1"/>
            <p:extLst>
              <p:ext uri="{D42A27DB-BD31-4B8C-83A1-F6EECF244321}">
                <p14:modId xmlns:p14="http://schemas.microsoft.com/office/powerpoint/2010/main" val="2642861605"/>
              </p:ext>
            </p:extLst>
          </p:nvPr>
        </p:nvGraphicFramePr>
        <p:xfrm>
          <a:off x="1124456" y="2194178"/>
          <a:ext cx="9528584" cy="3898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776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56F0-2CB8-6E88-0029-8208B179E372}"/>
              </a:ext>
            </a:extLst>
          </p:cNvPr>
          <p:cNvSpPr>
            <a:spLocks noGrp="1"/>
          </p:cNvSpPr>
          <p:nvPr>
            <p:ph type="title"/>
          </p:nvPr>
        </p:nvSpPr>
        <p:spPr/>
        <p:txBody>
          <a:bodyPr>
            <a:normAutofit/>
          </a:bodyPr>
          <a:lstStyle/>
          <a:p>
            <a:r>
              <a:rPr lang="en-US" sz="3000" dirty="0" err="1"/>
              <a:t>Cơ</a:t>
            </a:r>
            <a:r>
              <a:rPr lang="en-US" sz="3000" dirty="0"/>
              <a:t> </a:t>
            </a:r>
            <a:r>
              <a:rPr lang="en-US" sz="3000" dirty="0" err="1"/>
              <a:t>sở</a:t>
            </a:r>
            <a:r>
              <a:rPr lang="en-US" sz="3000" dirty="0"/>
              <a:t> </a:t>
            </a:r>
            <a:r>
              <a:rPr lang="en-US" sz="3000" dirty="0" err="1"/>
              <a:t>lý</a:t>
            </a:r>
            <a:r>
              <a:rPr lang="en-US" sz="3000" dirty="0"/>
              <a:t> </a:t>
            </a:r>
            <a:r>
              <a:rPr lang="en-US" sz="3000" dirty="0" err="1"/>
              <a:t>thuyết</a:t>
            </a:r>
            <a:r>
              <a:rPr lang="en-US" sz="3000" dirty="0"/>
              <a:t> – Deep learning</a:t>
            </a:r>
          </a:p>
        </p:txBody>
      </p:sp>
      <p:pic>
        <p:nvPicPr>
          <p:cNvPr id="4" name="Content Placeholder 3" descr="A diagram of a diagram with text&#10;&#10;Description automatically generated with medium confidence">
            <a:extLst>
              <a:ext uri="{FF2B5EF4-FFF2-40B4-BE49-F238E27FC236}">
                <a16:creationId xmlns:a16="http://schemas.microsoft.com/office/drawing/2014/main" id="{22A752B6-4DF9-969E-F9FB-CD98F7A3EB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1365329"/>
            <a:ext cx="7947050" cy="4917792"/>
          </a:xfrm>
          <a:prstGeom prst="rect">
            <a:avLst/>
          </a:prstGeom>
          <a:noFill/>
          <a:ln>
            <a:noFill/>
          </a:ln>
        </p:spPr>
      </p:pic>
    </p:spTree>
    <p:extLst>
      <p:ext uri="{BB962C8B-B14F-4D97-AF65-F5344CB8AC3E}">
        <p14:creationId xmlns:p14="http://schemas.microsoft.com/office/powerpoint/2010/main" val="4144152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Rectangle 13">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6" name="Rectangle 15">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ar and bus on a street&#10;&#10;Description automatically generated">
            <a:extLst>
              <a:ext uri="{FF2B5EF4-FFF2-40B4-BE49-F238E27FC236}">
                <a16:creationId xmlns:a16="http://schemas.microsoft.com/office/drawing/2014/main" id="{3FDC81DA-C6B7-9A43-80F2-E70F7010E7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222"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3751" y="4102096"/>
            <a:ext cx="9418249"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4" name="Title 1">
            <a:extLst>
              <a:ext uri="{FF2B5EF4-FFF2-40B4-BE49-F238E27FC236}">
                <a16:creationId xmlns:a16="http://schemas.microsoft.com/office/drawing/2014/main" id="{1E02E3A3-38E2-FAFC-6787-92E46BA85917}"/>
              </a:ext>
            </a:extLst>
          </p:cNvPr>
          <p:cNvSpPr txBox="1">
            <a:spLocks/>
          </p:cNvSpPr>
          <p:nvPr/>
        </p:nvSpPr>
        <p:spPr>
          <a:xfrm>
            <a:off x="3231616" y="4642192"/>
            <a:ext cx="8393008" cy="1015663"/>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nSpc>
                <a:spcPct val="90000"/>
              </a:lnSpc>
              <a:spcAft>
                <a:spcPts val="600"/>
              </a:spcAft>
            </a:pPr>
            <a:r>
              <a:rPr lang="en-US" sz="4200"/>
              <a:t>Cơ sở lý thuyết – Object Detection</a:t>
            </a:r>
          </a:p>
        </p:txBody>
      </p:sp>
      <p:sp>
        <p:nvSpPr>
          <p:cNvPr id="20" name="Rectangle 19">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21">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392625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56F0-2CB8-6E88-0029-8208B179E372}"/>
              </a:ext>
            </a:extLst>
          </p:cNvPr>
          <p:cNvSpPr>
            <a:spLocks noGrp="1"/>
          </p:cNvSpPr>
          <p:nvPr>
            <p:ph type="title"/>
          </p:nvPr>
        </p:nvSpPr>
        <p:spPr/>
        <p:txBody>
          <a:bodyPr>
            <a:normAutofit/>
          </a:bodyPr>
          <a:lstStyle/>
          <a:p>
            <a:r>
              <a:rPr lang="en-US" sz="3000"/>
              <a:t>Cơ sở lý thuyết – Convolutional Neural Network</a:t>
            </a:r>
            <a:endParaRPr lang="en-US" sz="3000" dirty="0"/>
          </a:p>
        </p:txBody>
      </p:sp>
      <p:sp>
        <p:nvSpPr>
          <p:cNvPr id="5" name="Content Placeholder 4">
            <a:extLst>
              <a:ext uri="{FF2B5EF4-FFF2-40B4-BE49-F238E27FC236}">
                <a16:creationId xmlns:a16="http://schemas.microsoft.com/office/drawing/2014/main" id="{392FC859-793C-829D-76A7-89C72BA501E0}"/>
              </a:ext>
            </a:extLst>
          </p:cNvPr>
          <p:cNvSpPr>
            <a:spLocks noGrp="1"/>
          </p:cNvSpPr>
          <p:nvPr>
            <p:ph idx="1"/>
          </p:nvPr>
        </p:nvSpPr>
        <p:spPr>
          <a:xfrm>
            <a:off x="2386362" y="5928134"/>
            <a:ext cx="9570285" cy="738664"/>
          </a:xfrm>
        </p:spPr>
        <p:txBody>
          <a:bodyPr/>
          <a:lstStyle/>
          <a:p>
            <a:r>
              <a:rPr lang="en-US" sz="1800" kern="100">
                <a:effectLst/>
                <a:latin typeface="Aptos" panose="020B0004020202020204" pitchFamily="34" charset="0"/>
                <a:ea typeface="Aptos" panose="020B0004020202020204" pitchFamily="34" charset="0"/>
                <a:cs typeface="Times New Roman" panose="02020603050405020304" pitchFamily="18" charset="0"/>
              </a:rPr>
              <a:t>Ý tưởng sử dụng các bộ lọc lên ảnh, trước khi huấn luyện mạng Nơ-ron.</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780DB831-9815-1AC7-475C-C24C5671CB59}"/>
              </a:ext>
            </a:extLst>
          </p:cNvPr>
          <p:cNvPicPr>
            <a:picLocks noChangeAspect="1"/>
          </p:cNvPicPr>
          <p:nvPr/>
        </p:nvPicPr>
        <p:blipFill>
          <a:blip r:embed="rId3"/>
          <a:stretch>
            <a:fillRect/>
          </a:stretch>
        </p:blipFill>
        <p:spPr>
          <a:xfrm>
            <a:off x="2435076" y="1298284"/>
            <a:ext cx="8264743" cy="4280713"/>
          </a:xfrm>
          <a:prstGeom prst="rect">
            <a:avLst/>
          </a:prstGeom>
        </p:spPr>
      </p:pic>
    </p:spTree>
    <p:extLst>
      <p:ext uri="{BB962C8B-B14F-4D97-AF65-F5344CB8AC3E}">
        <p14:creationId xmlns:p14="http://schemas.microsoft.com/office/powerpoint/2010/main" val="243117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1" name="Rectangle 2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2" name="Rectangle 21">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Rectangle 23">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87556F0-2CB8-6E88-0029-8208B179E372}"/>
              </a:ext>
            </a:extLst>
          </p:cNvPr>
          <p:cNvSpPr>
            <a:spLocks noGrp="1"/>
          </p:cNvSpPr>
          <p:nvPr>
            <p:ph type="title"/>
          </p:nvPr>
        </p:nvSpPr>
        <p:spPr>
          <a:xfrm>
            <a:off x="3229057" y="4320541"/>
            <a:ext cx="8393008" cy="1179508"/>
          </a:xfrm>
        </p:spPr>
        <p:txBody>
          <a:bodyPr vert="horz" lIns="91440" tIns="45720" rIns="91440" bIns="45720" rtlCol="0" anchor="b">
            <a:normAutofit/>
          </a:bodyPr>
          <a:lstStyle/>
          <a:p>
            <a:pPr>
              <a:lnSpc>
                <a:spcPct val="90000"/>
              </a:lnSpc>
            </a:pPr>
            <a:r>
              <a:rPr lang="en-US" sz="3800"/>
              <a:t>Cơ sở lý thuyết – Convolutional Neural Network</a:t>
            </a:r>
          </a:p>
        </p:txBody>
      </p:sp>
      <p:sp>
        <p:nvSpPr>
          <p:cNvPr id="5" name="Content Placeholder 4">
            <a:extLst>
              <a:ext uri="{FF2B5EF4-FFF2-40B4-BE49-F238E27FC236}">
                <a16:creationId xmlns:a16="http://schemas.microsoft.com/office/drawing/2014/main" id="{392FC859-793C-829D-76A7-89C72BA501E0}"/>
              </a:ext>
            </a:extLst>
          </p:cNvPr>
          <p:cNvSpPr>
            <a:spLocks noGrp="1"/>
          </p:cNvSpPr>
          <p:nvPr>
            <p:ph idx="1"/>
          </p:nvPr>
        </p:nvSpPr>
        <p:spPr>
          <a:xfrm>
            <a:off x="3229057" y="5452281"/>
            <a:ext cx="8395223" cy="634829"/>
          </a:xfrm>
        </p:spPr>
        <p:txBody>
          <a:bodyPr vert="horz" lIns="91440" tIns="45720" rIns="91440" bIns="45720" rtlCol="0" anchor="b">
            <a:normAutofit/>
          </a:bodyPr>
          <a:lstStyle/>
          <a:p>
            <a:pPr marL="0" indent="0">
              <a:buNone/>
            </a:pPr>
            <a:r>
              <a:rPr lang="en-US" sz="2400">
                <a:effectLst/>
              </a:rPr>
              <a:t>Bộ lọc giữ lai những đường dọc</a:t>
            </a:r>
            <a:endParaRPr lang="en-US" sz="2400"/>
          </a:p>
        </p:txBody>
      </p:sp>
      <p:pic>
        <p:nvPicPr>
          <p:cNvPr id="3" name="Picture 2" descr="A screenshot of a computer screen&#10;&#10;Description automatically generated">
            <a:extLst>
              <a:ext uri="{FF2B5EF4-FFF2-40B4-BE49-F238E27FC236}">
                <a16:creationId xmlns:a16="http://schemas.microsoft.com/office/drawing/2014/main" id="{83BD2250-4A2F-8D10-AB50-0524773CB7B4}"/>
              </a:ext>
            </a:extLst>
          </p:cNvPr>
          <p:cNvPicPr>
            <a:picLocks noChangeAspect="1"/>
          </p:cNvPicPr>
          <p:nvPr/>
        </p:nvPicPr>
        <p:blipFill>
          <a:blip r:embed="rId3"/>
          <a:stretch>
            <a:fillRect/>
          </a:stretch>
        </p:blipFill>
        <p:spPr>
          <a:xfrm>
            <a:off x="3229058" y="1357951"/>
            <a:ext cx="7501632" cy="2756849"/>
          </a:xfrm>
          <a:prstGeom prst="rect">
            <a:avLst/>
          </a:prstGeom>
        </p:spPr>
      </p:pic>
    </p:spTree>
    <p:extLst>
      <p:ext uri="{BB962C8B-B14F-4D97-AF65-F5344CB8AC3E}">
        <p14:creationId xmlns:p14="http://schemas.microsoft.com/office/powerpoint/2010/main" val="1570449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56F0-2CB8-6E88-0029-8208B179E372}"/>
              </a:ext>
            </a:extLst>
          </p:cNvPr>
          <p:cNvSpPr>
            <a:spLocks noGrp="1"/>
          </p:cNvSpPr>
          <p:nvPr>
            <p:ph type="title"/>
          </p:nvPr>
        </p:nvSpPr>
        <p:spPr/>
        <p:txBody>
          <a:bodyPr>
            <a:normAutofit/>
          </a:bodyPr>
          <a:lstStyle/>
          <a:p>
            <a:r>
              <a:rPr lang="en-US" sz="3000" dirty="0" err="1"/>
              <a:t>Cơ</a:t>
            </a:r>
            <a:r>
              <a:rPr lang="en-US" sz="3000" dirty="0"/>
              <a:t> </a:t>
            </a:r>
            <a:r>
              <a:rPr lang="en-US" sz="3000" dirty="0" err="1"/>
              <a:t>sở</a:t>
            </a:r>
            <a:r>
              <a:rPr lang="en-US" sz="3000" dirty="0"/>
              <a:t> </a:t>
            </a:r>
            <a:r>
              <a:rPr lang="en-US" sz="3000" dirty="0" err="1"/>
              <a:t>lý</a:t>
            </a:r>
            <a:r>
              <a:rPr lang="en-US" sz="3000" dirty="0"/>
              <a:t> </a:t>
            </a:r>
            <a:r>
              <a:rPr lang="en-US" sz="3000" dirty="0" err="1"/>
              <a:t>thuyết</a:t>
            </a:r>
            <a:r>
              <a:rPr lang="en-US" sz="3000" dirty="0"/>
              <a:t> – Convolutional Neural Network</a:t>
            </a:r>
          </a:p>
        </p:txBody>
      </p:sp>
      <p:sp>
        <p:nvSpPr>
          <p:cNvPr id="5" name="Content Placeholder 4">
            <a:extLst>
              <a:ext uri="{FF2B5EF4-FFF2-40B4-BE49-F238E27FC236}">
                <a16:creationId xmlns:a16="http://schemas.microsoft.com/office/drawing/2014/main" id="{392FC859-793C-829D-76A7-89C72BA501E0}"/>
              </a:ext>
            </a:extLst>
          </p:cNvPr>
          <p:cNvSpPr>
            <a:spLocks noGrp="1"/>
          </p:cNvSpPr>
          <p:nvPr>
            <p:ph idx="1"/>
          </p:nvPr>
        </p:nvSpPr>
        <p:spPr>
          <a:xfrm>
            <a:off x="2363212" y="5523020"/>
            <a:ext cx="9570285" cy="738664"/>
          </a:xfrm>
        </p:spPr>
        <p:txBody>
          <a:bodyPr/>
          <a:lstStyle/>
          <a:p>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Lớp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tổng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cực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đại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2x2 (Max pooling 2x2)</a:t>
            </a:r>
            <a:endParaRPr lang="en-US" dirty="0"/>
          </a:p>
        </p:txBody>
      </p:sp>
      <p:pic>
        <p:nvPicPr>
          <p:cNvPr id="6" name="Picture 5" descr="A diagram of numbers and a diagram of numbers&#10;&#10;Description automatically generated">
            <a:extLst>
              <a:ext uri="{FF2B5EF4-FFF2-40B4-BE49-F238E27FC236}">
                <a16:creationId xmlns:a16="http://schemas.microsoft.com/office/drawing/2014/main" id="{A84649B4-6FF3-56A3-7DAD-4E3CEACBC7E9}"/>
              </a:ext>
            </a:extLst>
          </p:cNvPr>
          <p:cNvPicPr>
            <a:picLocks noChangeAspect="1"/>
          </p:cNvPicPr>
          <p:nvPr/>
        </p:nvPicPr>
        <p:blipFill>
          <a:blip r:embed="rId3"/>
          <a:stretch>
            <a:fillRect/>
          </a:stretch>
        </p:blipFill>
        <p:spPr>
          <a:xfrm>
            <a:off x="2701909" y="1566349"/>
            <a:ext cx="7258291" cy="3725302"/>
          </a:xfrm>
          <a:prstGeom prst="rect">
            <a:avLst/>
          </a:prstGeom>
        </p:spPr>
      </p:pic>
    </p:spTree>
    <p:extLst>
      <p:ext uri="{BB962C8B-B14F-4D97-AF65-F5344CB8AC3E}">
        <p14:creationId xmlns:p14="http://schemas.microsoft.com/office/powerpoint/2010/main" val="3369588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DAF9D68-5289-9194-A79B-2519E37EE011}"/>
              </a:ext>
            </a:extLst>
          </p:cNvPr>
          <p:cNvSpPr txBox="1">
            <a:spLocks/>
          </p:cNvSpPr>
          <p:nvPr/>
        </p:nvSpPr>
        <p:spPr>
          <a:xfrm>
            <a:off x="8018462" y="455362"/>
            <a:ext cx="3683467" cy="155041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nSpc>
                <a:spcPct val="90000"/>
              </a:lnSpc>
              <a:spcAft>
                <a:spcPts val="600"/>
              </a:spcAft>
            </a:pPr>
            <a:r>
              <a:rPr lang="en-US" sz="3400" b="1" kern="1200">
                <a:solidFill>
                  <a:schemeClr val="tx1"/>
                </a:solidFill>
                <a:latin typeface="+mj-lt"/>
                <a:ea typeface="+mj-ea"/>
                <a:cs typeface="+mj-cs"/>
              </a:rPr>
              <a:t>Cơ sở lý thuyết – Convolutional Neural Network</a:t>
            </a:r>
          </a:p>
        </p:txBody>
      </p:sp>
      <p:pic>
        <p:nvPicPr>
          <p:cNvPr id="10" name="Picture 9" descr="Network connection abstract against a white background">
            <a:extLst>
              <a:ext uri="{FF2B5EF4-FFF2-40B4-BE49-F238E27FC236}">
                <a16:creationId xmlns:a16="http://schemas.microsoft.com/office/drawing/2014/main" id="{8A266520-CD59-F8DC-B77D-5953A7B80156}"/>
              </a:ext>
            </a:extLst>
          </p:cNvPr>
          <p:cNvPicPr>
            <a:picLocks noChangeAspect="1"/>
          </p:cNvPicPr>
          <p:nvPr/>
        </p:nvPicPr>
        <p:blipFill rotWithShape="1">
          <a:blip r:embed="rId2"/>
          <a:srcRect r="26693" b="-2"/>
          <a:stretch/>
        </p:blipFill>
        <p:spPr>
          <a:xfrm>
            <a:off x="20" y="1"/>
            <a:ext cx="7531588" cy="6858000"/>
          </a:xfrm>
          <a:prstGeom prst="rect">
            <a:avLst/>
          </a:prstGeom>
        </p:spPr>
      </p:pic>
      <p:sp>
        <p:nvSpPr>
          <p:cNvPr id="16" name="Rectangle 15">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2E59FE5-A249-4D7F-35EC-A4CCDB34974B}"/>
              </a:ext>
            </a:extLst>
          </p:cNvPr>
          <p:cNvSpPr>
            <a:spLocks noGrp="1"/>
          </p:cNvSpPr>
          <p:nvPr>
            <p:ph idx="1"/>
          </p:nvPr>
        </p:nvSpPr>
        <p:spPr>
          <a:xfrm>
            <a:off x="8018462" y="2160016"/>
            <a:ext cx="3683467" cy="3926152"/>
          </a:xfrm>
        </p:spPr>
        <p:txBody>
          <a:bodyPr vert="horz" lIns="91440" tIns="45720" rIns="91440" bIns="45720" rtlCol="0">
            <a:normAutofit/>
          </a:bodyPr>
          <a:lstStyle/>
          <a:p>
            <a:r>
              <a:rPr lang="en-US" dirty="0" err="1"/>
              <a:t>Câu</a:t>
            </a:r>
            <a:r>
              <a:rPr lang="en-US" dirty="0"/>
              <a:t> </a:t>
            </a:r>
            <a:r>
              <a:rPr lang="en-US" dirty="0" err="1"/>
              <a:t>hỏi</a:t>
            </a:r>
            <a:r>
              <a:rPr lang="en-US" dirty="0"/>
              <a:t> </a:t>
            </a:r>
            <a:r>
              <a:rPr lang="en-US" dirty="0" err="1"/>
              <a:t>là</a:t>
            </a:r>
            <a:r>
              <a:rPr lang="en-US" dirty="0"/>
              <a:t> </a:t>
            </a:r>
            <a:r>
              <a:rPr lang="en-US" dirty="0" err="1"/>
              <a:t>làm</a:t>
            </a:r>
            <a:r>
              <a:rPr lang="en-US" dirty="0"/>
              <a:t> </a:t>
            </a:r>
            <a:r>
              <a:rPr lang="en-US" dirty="0" err="1"/>
              <a:t>thế</a:t>
            </a:r>
            <a:r>
              <a:rPr lang="en-US" dirty="0"/>
              <a:t> </a:t>
            </a:r>
            <a:r>
              <a:rPr lang="en-US" dirty="0" err="1"/>
              <a:t>nào</a:t>
            </a:r>
            <a:r>
              <a:rPr lang="en-US" dirty="0"/>
              <a:t> </a:t>
            </a:r>
            <a:r>
              <a:rPr lang="en-US" dirty="0" err="1"/>
              <a:t>để</a:t>
            </a:r>
            <a:r>
              <a:rPr lang="en-US" dirty="0"/>
              <a:t> </a:t>
            </a:r>
            <a:r>
              <a:rPr lang="en-US" dirty="0" err="1"/>
              <a:t>chọn</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cho</a:t>
            </a:r>
            <a:r>
              <a:rPr lang="en-US" dirty="0"/>
              <a:t> </a:t>
            </a:r>
            <a:r>
              <a:rPr lang="en-US" dirty="0" err="1"/>
              <a:t>các</a:t>
            </a:r>
            <a:r>
              <a:rPr lang="en-US" dirty="0"/>
              <a:t> </a:t>
            </a:r>
            <a:r>
              <a:rPr lang="en-US" dirty="0" err="1"/>
              <a:t>bộ</a:t>
            </a:r>
            <a:r>
              <a:rPr lang="en-US" dirty="0"/>
              <a:t> </a:t>
            </a:r>
            <a:r>
              <a:rPr lang="en-US" dirty="0" err="1"/>
              <a:t>lọc</a:t>
            </a:r>
            <a:endParaRPr lang="en-US" dirty="0"/>
          </a:p>
          <a:p>
            <a:pPr marL="0" indent="0">
              <a:buNone/>
            </a:pPr>
            <a:r>
              <a:rPr lang="en-US" dirty="0">
                <a:sym typeface="Wingdings" panose="05000000000000000000" pitchFamily="2" charset="2"/>
              </a:rPr>
              <a:t> </a:t>
            </a:r>
            <a:r>
              <a:rPr lang="en-US" dirty="0" err="1">
                <a:sym typeface="Wingdings" panose="05000000000000000000" pitchFamily="2" charset="2"/>
              </a:rPr>
              <a:t>Đó</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công</a:t>
            </a:r>
            <a:r>
              <a:rPr lang="en-US" dirty="0">
                <a:sym typeface="Wingdings" panose="05000000000000000000" pitchFamily="2" charset="2"/>
              </a:rPr>
              <a:t> </a:t>
            </a:r>
            <a:r>
              <a:rPr lang="en-US" dirty="0" err="1">
                <a:sym typeface="Wingdings" panose="05000000000000000000" pitchFamily="2" charset="2"/>
              </a:rPr>
              <a:t>việc</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deep learning, </a:t>
            </a:r>
            <a:r>
              <a:rPr lang="en-US" dirty="0" err="1">
                <a:sym typeface="Wingdings" panose="05000000000000000000" pitchFamily="2" charset="2"/>
              </a:rPr>
              <a:t>máy</a:t>
            </a:r>
            <a:r>
              <a:rPr lang="en-US" dirty="0">
                <a:sym typeface="Wingdings" panose="05000000000000000000" pitchFamily="2" charset="2"/>
              </a:rPr>
              <a:t> </a:t>
            </a:r>
            <a:r>
              <a:rPr lang="en-US" dirty="0" err="1">
                <a:sym typeface="Wingdings" panose="05000000000000000000" pitchFamily="2" charset="2"/>
              </a:rPr>
              <a:t>tính</a:t>
            </a:r>
            <a:r>
              <a:rPr lang="en-US" dirty="0">
                <a:sym typeface="Wingdings" panose="05000000000000000000" pitchFamily="2" charset="2"/>
              </a:rPr>
              <a:t> </a:t>
            </a:r>
            <a:r>
              <a:rPr lang="en-US" dirty="0" err="1">
                <a:sym typeface="Wingdings" panose="05000000000000000000" pitchFamily="2" charset="2"/>
              </a:rPr>
              <a:t>sẽ</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a:t>
            </a:r>
            <a:r>
              <a:rPr lang="en-US" dirty="0" err="1">
                <a:sym typeface="Wingdings" panose="05000000000000000000" pitchFamily="2" charset="2"/>
              </a:rPr>
              <a:t>học</a:t>
            </a:r>
            <a:r>
              <a:rPr lang="en-US" dirty="0">
                <a:sym typeface="Wingdings" panose="05000000000000000000" pitchFamily="2" charset="2"/>
              </a:rPr>
              <a:t> </a:t>
            </a:r>
            <a:r>
              <a:rPr lang="en-US" dirty="0" err="1">
                <a:sym typeface="Wingdings" panose="05000000000000000000" pitchFamily="2" charset="2"/>
              </a:rPr>
              <a:t>những</a:t>
            </a:r>
            <a:r>
              <a:rPr lang="en-US" dirty="0">
                <a:sym typeface="Wingdings" panose="05000000000000000000" pitchFamily="2" charset="2"/>
              </a:rPr>
              <a:t> </a:t>
            </a:r>
            <a:r>
              <a:rPr lang="en-US" dirty="0" err="1">
                <a:sym typeface="Wingdings" panose="05000000000000000000" pitchFamily="2" charset="2"/>
              </a:rPr>
              <a:t>giá</a:t>
            </a:r>
            <a:r>
              <a:rPr lang="en-US" dirty="0">
                <a:sym typeface="Wingdings" panose="05000000000000000000" pitchFamily="2" charset="2"/>
              </a:rPr>
              <a:t> </a:t>
            </a:r>
            <a:r>
              <a:rPr lang="en-US" dirty="0" err="1">
                <a:sym typeface="Wingdings" panose="05000000000000000000" pitchFamily="2" charset="2"/>
              </a:rPr>
              <a:t>trị</a:t>
            </a:r>
            <a:r>
              <a:rPr lang="en-US" dirty="0">
                <a:sym typeface="Wingdings" panose="05000000000000000000" pitchFamily="2" charset="2"/>
              </a:rPr>
              <a:t> </a:t>
            </a:r>
            <a:r>
              <a:rPr lang="en-US" dirty="0" err="1">
                <a:sym typeface="Wingdings" panose="05000000000000000000" pitchFamily="2" charset="2"/>
              </a:rPr>
              <a:t>đó</a:t>
            </a:r>
            <a:r>
              <a:rPr lang="en-US" dirty="0">
                <a:sym typeface="Wingdings" panose="05000000000000000000" pitchFamily="2" charset="2"/>
              </a:rPr>
              <a:t> </a:t>
            </a:r>
            <a:r>
              <a:rPr lang="en-US" dirty="0" err="1">
                <a:sym typeface="Wingdings" panose="05000000000000000000" pitchFamily="2" charset="2"/>
              </a:rPr>
              <a:t>sau</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vòng</a:t>
            </a:r>
            <a:r>
              <a:rPr lang="en-US" dirty="0">
                <a:sym typeface="Wingdings" panose="05000000000000000000" pitchFamily="2" charset="2"/>
              </a:rPr>
              <a:t> </a:t>
            </a:r>
            <a:r>
              <a:rPr lang="en-US" dirty="0" err="1">
                <a:sym typeface="Wingdings" panose="05000000000000000000" pitchFamily="2" charset="2"/>
              </a:rPr>
              <a:t>huấn</a:t>
            </a:r>
            <a:r>
              <a:rPr lang="en-US" dirty="0">
                <a:sym typeface="Wingdings" panose="05000000000000000000" pitchFamily="2" charset="2"/>
              </a:rPr>
              <a:t> </a:t>
            </a:r>
            <a:r>
              <a:rPr lang="en-US" dirty="0" err="1">
                <a:sym typeface="Wingdings" panose="05000000000000000000" pitchFamily="2" charset="2"/>
              </a:rPr>
              <a:t>luyện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r>
              <a:rPr lang="en-US" dirty="0">
                <a:sym typeface="Wingdings" panose="05000000000000000000" pitchFamily="2" charset="2"/>
              </a:rPr>
              <a:t> ở </a:t>
            </a:r>
            <a:r>
              <a:rPr lang="en-US" dirty="0" err="1">
                <a:sym typeface="Wingdings" panose="05000000000000000000" pitchFamily="2" charset="2"/>
              </a:rPr>
              <a:t>vòng</a:t>
            </a:r>
            <a:r>
              <a:rPr lang="en-US" dirty="0">
                <a:sym typeface="Wingdings" panose="05000000000000000000" pitchFamily="2" charset="2"/>
              </a:rPr>
              <a:t> </a:t>
            </a:r>
            <a:r>
              <a:rPr lang="en-US" dirty="0" err="1">
                <a:sym typeface="Wingdings" panose="05000000000000000000" pitchFamily="2" charset="2"/>
              </a:rPr>
              <a:t>đầu</a:t>
            </a:r>
            <a:r>
              <a:rPr lang="en-US" dirty="0">
                <a:sym typeface="Wingdings" panose="05000000000000000000" pitchFamily="2" charset="2"/>
              </a:rPr>
              <a:t> </a:t>
            </a:r>
            <a:r>
              <a:rPr lang="en-US" dirty="0" err="1">
                <a:sym typeface="Wingdings" panose="05000000000000000000" pitchFamily="2" charset="2"/>
              </a:rPr>
              <a:t>tiên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khởi</a:t>
            </a:r>
            <a:r>
              <a:rPr lang="en-US" dirty="0">
                <a:sym typeface="Wingdings" panose="05000000000000000000" pitchFamily="2" charset="2"/>
              </a:rPr>
              <a:t>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ngẫu</a:t>
            </a:r>
            <a:r>
              <a:rPr lang="en-US" dirty="0">
                <a:sym typeface="Wingdings" panose="05000000000000000000" pitchFamily="2" charset="2"/>
              </a:rPr>
              <a:t> </a:t>
            </a:r>
            <a:r>
              <a:rPr lang="en-US" dirty="0" err="1">
                <a:sym typeface="Wingdings" panose="05000000000000000000" pitchFamily="2" charset="2"/>
              </a:rPr>
              <a:t>nhiên</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030618490"/>
      </p:ext>
    </p:extLst>
  </p:cSld>
  <p:clrMapOvr>
    <a:masterClrMapping/>
  </p:clrMapOvr>
</p:sld>
</file>

<file path=ppt/theme/theme1.xml><?xml version="1.0" encoding="utf-8"?>
<a:theme xmlns:a="http://schemas.openxmlformats.org/drawingml/2006/main" name="Interweave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Custom 1">
      <a:majorFont>
        <a:latin typeface="UTM Avo"/>
        <a:ea typeface=""/>
        <a:cs typeface=""/>
      </a:majorFont>
      <a:minorFont>
        <a:latin typeface="UTM Av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364</TotalTime>
  <Words>1185</Words>
  <Application>Microsoft Office PowerPoint</Application>
  <PresentationFormat>Widescreen</PresentationFormat>
  <Paragraphs>71</Paragraphs>
  <Slides>20</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Arial</vt:lpstr>
      <vt:lpstr>Avenir Next</vt:lpstr>
      <vt:lpstr>Helvetica Neue</vt:lpstr>
      <vt:lpstr>Open Sans</vt:lpstr>
      <vt:lpstr>Palatino Linotype</vt:lpstr>
      <vt:lpstr>UTM Avo</vt:lpstr>
      <vt:lpstr>Wingdings</vt:lpstr>
      <vt:lpstr>InterweaveVTI</vt:lpstr>
      <vt:lpstr>Nhận diện vật thể và phát hiện biển báo giao thông cho xe  tự hành</vt:lpstr>
      <vt:lpstr>Mục tiêu</vt:lpstr>
      <vt:lpstr>Phương pháp nghiên cứu</vt:lpstr>
      <vt:lpstr>Cơ sở lý thuyết – Deep learning</vt:lpstr>
      <vt:lpstr>PowerPoint Presentation</vt:lpstr>
      <vt:lpstr>Cơ sở lý thuyết – Convolutional Neural Network</vt:lpstr>
      <vt:lpstr>Cơ sở lý thuyết – Convolutional Neural Network</vt:lpstr>
      <vt:lpstr>Cơ sở lý thuyết – Convolutional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bài toán nhận diện vật thể trong thị giác máy tính</dc:title>
  <dc:creator>Nhan Dinh</dc:creator>
  <cp:lastModifiedBy>Nhan Dinh</cp:lastModifiedBy>
  <cp:revision>93</cp:revision>
  <dcterms:created xsi:type="dcterms:W3CDTF">2024-06-07T06:43:43Z</dcterms:created>
  <dcterms:modified xsi:type="dcterms:W3CDTF">2024-07-04T14:51:28Z</dcterms:modified>
</cp:coreProperties>
</file>